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34"/>
  </p:notesMasterIdLst>
  <p:sldIdLst>
    <p:sldId id="256" r:id="rId2"/>
    <p:sldId id="257" r:id="rId3"/>
    <p:sldId id="293" r:id="rId4"/>
    <p:sldId id="258" r:id="rId5"/>
    <p:sldId id="271" r:id="rId6"/>
    <p:sldId id="294" r:id="rId7"/>
    <p:sldId id="295" r:id="rId8"/>
    <p:sldId id="297" r:id="rId9"/>
    <p:sldId id="272" r:id="rId10"/>
    <p:sldId id="299" r:id="rId11"/>
    <p:sldId id="301" r:id="rId12"/>
    <p:sldId id="302" r:id="rId13"/>
    <p:sldId id="303" r:id="rId14"/>
    <p:sldId id="304" r:id="rId15"/>
    <p:sldId id="306" r:id="rId16"/>
    <p:sldId id="307" r:id="rId17"/>
    <p:sldId id="308" r:id="rId18"/>
    <p:sldId id="309" r:id="rId19"/>
    <p:sldId id="310" r:id="rId20"/>
    <p:sldId id="311" r:id="rId21"/>
    <p:sldId id="312" r:id="rId22"/>
    <p:sldId id="317" r:id="rId23"/>
    <p:sldId id="313" r:id="rId24"/>
    <p:sldId id="314" r:id="rId25"/>
    <p:sldId id="316" r:id="rId26"/>
    <p:sldId id="318" r:id="rId27"/>
    <p:sldId id="324" r:id="rId28"/>
    <p:sldId id="325" r:id="rId29"/>
    <p:sldId id="326" r:id="rId30"/>
    <p:sldId id="327" r:id="rId31"/>
    <p:sldId id="323" r:id="rId32"/>
    <p:sldId id="32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39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EA1C8B-83A0-411A-BBA8-B9DDE2E95880}" type="doc">
      <dgm:prSet loTypeId="urn:microsoft.com/office/officeart/2005/8/layout/cycle8" loCatId="cycle" qsTypeId="urn:microsoft.com/office/officeart/2005/8/quickstyle/3d2" qsCatId="3D" csTypeId="urn:microsoft.com/office/officeart/2005/8/colors/colorful3" csCatId="colorful" phldr="1"/>
      <dgm:spPr/>
      <dgm:t>
        <a:bodyPr/>
        <a:lstStyle/>
        <a:p>
          <a:endParaRPr lang="en-IN"/>
        </a:p>
      </dgm:t>
    </dgm:pt>
    <dgm:pt modelId="{687C57D3-4064-4ADA-8056-B21CA33D3E7D}">
      <dgm:prSet phldrT="[Text]" custT="1"/>
      <dgm:spPr/>
      <dgm:t>
        <a:bodyPr/>
        <a:lstStyle/>
        <a:p>
          <a:r>
            <a:rPr lang="en-US" sz="1600" dirty="0"/>
            <a:t>Understanding Dataset</a:t>
          </a:r>
          <a:endParaRPr lang="en-IN" sz="1600" dirty="0"/>
        </a:p>
      </dgm:t>
    </dgm:pt>
    <dgm:pt modelId="{4DEAEA6A-67B4-4349-91C7-9AF6ED805FD6}" type="parTrans" cxnId="{4D846B40-DEA4-44AF-93E1-BDFA9ABC2604}">
      <dgm:prSet/>
      <dgm:spPr/>
      <dgm:t>
        <a:bodyPr/>
        <a:lstStyle/>
        <a:p>
          <a:endParaRPr lang="en-IN" sz="2000"/>
        </a:p>
      </dgm:t>
    </dgm:pt>
    <dgm:pt modelId="{E35D4027-93AE-41A7-8683-51DB4DD21229}" type="sibTrans" cxnId="{4D846B40-DEA4-44AF-93E1-BDFA9ABC2604}">
      <dgm:prSet/>
      <dgm:spPr/>
      <dgm:t>
        <a:bodyPr/>
        <a:lstStyle/>
        <a:p>
          <a:endParaRPr lang="en-IN" sz="2000"/>
        </a:p>
      </dgm:t>
    </dgm:pt>
    <dgm:pt modelId="{F1D6C9AF-0DAF-4C93-BB9A-20BFBDBD75FB}">
      <dgm:prSet phldrT="[Text]" custT="1"/>
      <dgm:spPr/>
      <dgm:t>
        <a:bodyPr/>
        <a:lstStyle/>
        <a:p>
          <a:pPr algn="l"/>
          <a:r>
            <a:rPr lang="en-US" sz="1600" dirty="0"/>
            <a:t>Data Visualization</a:t>
          </a:r>
          <a:endParaRPr lang="en-IN" sz="1600" dirty="0"/>
        </a:p>
      </dgm:t>
    </dgm:pt>
    <dgm:pt modelId="{8BF40CEF-FB2E-401B-8AB2-F8651EA68602}" type="parTrans" cxnId="{9EC860DC-54ED-4AA6-9836-EBE5A8ED7E58}">
      <dgm:prSet/>
      <dgm:spPr/>
      <dgm:t>
        <a:bodyPr/>
        <a:lstStyle/>
        <a:p>
          <a:endParaRPr lang="en-IN" sz="2000"/>
        </a:p>
      </dgm:t>
    </dgm:pt>
    <dgm:pt modelId="{2806CC2F-F43A-49F9-A295-82232FDB6D16}" type="sibTrans" cxnId="{9EC860DC-54ED-4AA6-9836-EBE5A8ED7E58}">
      <dgm:prSet/>
      <dgm:spPr/>
      <dgm:t>
        <a:bodyPr/>
        <a:lstStyle/>
        <a:p>
          <a:endParaRPr lang="en-IN" sz="2000"/>
        </a:p>
      </dgm:t>
    </dgm:pt>
    <dgm:pt modelId="{E6EC6783-04F0-4C0F-9380-A13DA7168715}">
      <dgm:prSet phldrT="[Text]" custT="1"/>
      <dgm:spPr/>
      <dgm:t>
        <a:bodyPr/>
        <a:lstStyle/>
        <a:p>
          <a:r>
            <a:rPr lang="en-US" sz="1600" dirty="0"/>
            <a:t>Modelling</a:t>
          </a:r>
          <a:endParaRPr lang="en-IN" sz="1600" dirty="0"/>
        </a:p>
      </dgm:t>
    </dgm:pt>
    <dgm:pt modelId="{1D09CE86-D3A7-4E0F-A678-FD7C81BA976B}" type="parTrans" cxnId="{85A6410C-6418-4A34-B4DD-B432AD451105}">
      <dgm:prSet/>
      <dgm:spPr/>
      <dgm:t>
        <a:bodyPr/>
        <a:lstStyle/>
        <a:p>
          <a:endParaRPr lang="en-IN" sz="2000"/>
        </a:p>
      </dgm:t>
    </dgm:pt>
    <dgm:pt modelId="{0E9E274E-62B8-4A87-B5D5-417CF9DBB4A7}" type="sibTrans" cxnId="{85A6410C-6418-4A34-B4DD-B432AD451105}">
      <dgm:prSet/>
      <dgm:spPr/>
      <dgm:t>
        <a:bodyPr/>
        <a:lstStyle/>
        <a:p>
          <a:endParaRPr lang="en-IN" sz="2000"/>
        </a:p>
      </dgm:t>
    </dgm:pt>
    <dgm:pt modelId="{9FE80EE5-C1AE-4341-97BB-BF3072E63181}">
      <dgm:prSet phldrT="[Text]" custT="1"/>
      <dgm:spPr/>
      <dgm:t>
        <a:bodyPr/>
        <a:lstStyle/>
        <a:p>
          <a:r>
            <a:rPr lang="en-US" sz="1600" dirty="0"/>
            <a:t>Feature Engineering</a:t>
          </a:r>
          <a:endParaRPr lang="en-IN" sz="1600" dirty="0"/>
        </a:p>
      </dgm:t>
    </dgm:pt>
    <dgm:pt modelId="{39E18456-113B-4E65-AAEA-6AACEDA1365F}" type="parTrans" cxnId="{3F93DA97-8D8F-40BA-9B71-68323220C614}">
      <dgm:prSet/>
      <dgm:spPr/>
      <dgm:t>
        <a:bodyPr/>
        <a:lstStyle/>
        <a:p>
          <a:endParaRPr lang="en-IN" sz="2000"/>
        </a:p>
      </dgm:t>
    </dgm:pt>
    <dgm:pt modelId="{B8D27D43-D911-425A-961A-73A39AAA10BD}" type="sibTrans" cxnId="{3F93DA97-8D8F-40BA-9B71-68323220C614}">
      <dgm:prSet/>
      <dgm:spPr/>
      <dgm:t>
        <a:bodyPr/>
        <a:lstStyle/>
        <a:p>
          <a:endParaRPr lang="en-IN" sz="2000"/>
        </a:p>
      </dgm:t>
    </dgm:pt>
    <dgm:pt modelId="{5F637FB4-F9D1-4727-A2D3-2FA7F64DA90B}">
      <dgm:prSet phldrT="[Text]" custT="1"/>
      <dgm:spPr/>
      <dgm:t>
        <a:bodyPr/>
        <a:lstStyle/>
        <a:p>
          <a:r>
            <a:rPr lang="en-US" sz="1600" dirty="0"/>
            <a:t>Re-Build Model</a:t>
          </a:r>
          <a:endParaRPr lang="en-IN" sz="1600" dirty="0"/>
        </a:p>
      </dgm:t>
    </dgm:pt>
    <dgm:pt modelId="{F7F4B291-4491-4DD8-99CB-67182D564B16}" type="parTrans" cxnId="{26E7B699-6877-403B-BC03-AA0E30EAEF1A}">
      <dgm:prSet/>
      <dgm:spPr/>
      <dgm:t>
        <a:bodyPr/>
        <a:lstStyle/>
        <a:p>
          <a:endParaRPr lang="en-IN" sz="2000"/>
        </a:p>
      </dgm:t>
    </dgm:pt>
    <dgm:pt modelId="{42D8FC97-A24B-4144-AACA-A1A6C1828F36}" type="sibTrans" cxnId="{26E7B699-6877-403B-BC03-AA0E30EAEF1A}">
      <dgm:prSet/>
      <dgm:spPr/>
      <dgm:t>
        <a:bodyPr/>
        <a:lstStyle/>
        <a:p>
          <a:endParaRPr lang="en-IN" sz="2000"/>
        </a:p>
      </dgm:t>
    </dgm:pt>
    <dgm:pt modelId="{5C55891F-EFBE-49EC-BBB6-22B1B718F98B}">
      <dgm:prSet phldrT="[Text]" custT="1"/>
      <dgm:spPr/>
      <dgm:t>
        <a:bodyPr/>
        <a:lstStyle/>
        <a:p>
          <a:r>
            <a:rPr lang="en-US" sz="1600" dirty="0"/>
            <a:t>Predictions</a:t>
          </a:r>
          <a:endParaRPr lang="en-IN" sz="1600" dirty="0"/>
        </a:p>
      </dgm:t>
    </dgm:pt>
    <dgm:pt modelId="{E909AD6B-4B73-4033-BEBE-373457626F28}" type="parTrans" cxnId="{529B9206-D057-4BF8-BD9C-188D518C1E86}">
      <dgm:prSet/>
      <dgm:spPr/>
      <dgm:t>
        <a:bodyPr/>
        <a:lstStyle/>
        <a:p>
          <a:endParaRPr lang="en-IN" sz="2000"/>
        </a:p>
      </dgm:t>
    </dgm:pt>
    <dgm:pt modelId="{62BC25E9-154E-4C1D-ACD9-481BC8649440}" type="sibTrans" cxnId="{529B9206-D057-4BF8-BD9C-188D518C1E86}">
      <dgm:prSet/>
      <dgm:spPr/>
      <dgm:t>
        <a:bodyPr/>
        <a:lstStyle/>
        <a:p>
          <a:endParaRPr lang="en-IN" sz="2000"/>
        </a:p>
      </dgm:t>
    </dgm:pt>
    <dgm:pt modelId="{7E17053B-4744-4CA7-B03D-EA72E7AA7D10}">
      <dgm:prSet phldrT="[Text]" custT="1"/>
      <dgm:spPr/>
      <dgm:t>
        <a:bodyPr/>
        <a:lstStyle/>
        <a:p>
          <a:r>
            <a:rPr lang="en-US" sz="1600" dirty="0"/>
            <a:t>Data Processing</a:t>
          </a:r>
          <a:endParaRPr lang="en-IN" sz="1600" dirty="0"/>
        </a:p>
      </dgm:t>
    </dgm:pt>
    <dgm:pt modelId="{14E10A4C-9A94-454A-8CD5-77F0E2A6C2F5}" type="parTrans" cxnId="{DA477D79-47C7-4F59-842C-328B02BABF4A}">
      <dgm:prSet/>
      <dgm:spPr/>
      <dgm:t>
        <a:bodyPr/>
        <a:lstStyle/>
        <a:p>
          <a:endParaRPr lang="en-IN" sz="2000"/>
        </a:p>
      </dgm:t>
    </dgm:pt>
    <dgm:pt modelId="{819F39E2-8D9F-45A0-A910-C1B4569540A6}" type="sibTrans" cxnId="{DA477D79-47C7-4F59-842C-328B02BABF4A}">
      <dgm:prSet/>
      <dgm:spPr/>
      <dgm:t>
        <a:bodyPr/>
        <a:lstStyle/>
        <a:p>
          <a:endParaRPr lang="en-IN" sz="2000"/>
        </a:p>
      </dgm:t>
    </dgm:pt>
    <dgm:pt modelId="{CD1D5F51-8DBE-4ADE-952E-F0AB27E25535}" type="pres">
      <dgm:prSet presAssocID="{81EA1C8B-83A0-411A-BBA8-B9DDE2E95880}" presName="compositeShape" presStyleCnt="0">
        <dgm:presLayoutVars>
          <dgm:chMax val="7"/>
          <dgm:dir/>
          <dgm:resizeHandles val="exact"/>
        </dgm:presLayoutVars>
      </dgm:prSet>
      <dgm:spPr/>
    </dgm:pt>
    <dgm:pt modelId="{F411F326-EADB-4664-A31A-62B77ECD1C89}" type="pres">
      <dgm:prSet presAssocID="{81EA1C8B-83A0-411A-BBA8-B9DDE2E95880}" presName="wedge1" presStyleLbl="node1" presStyleIdx="0" presStyleCnt="7" custLinFactNeighborX="1219" custLinFactNeighborY="-3788"/>
      <dgm:spPr/>
    </dgm:pt>
    <dgm:pt modelId="{9104FA40-F232-479C-9567-7787EE0E27A3}" type="pres">
      <dgm:prSet presAssocID="{81EA1C8B-83A0-411A-BBA8-B9DDE2E95880}" presName="dummy1a" presStyleCnt="0"/>
      <dgm:spPr/>
    </dgm:pt>
    <dgm:pt modelId="{DE3428F1-393D-4A92-BDAD-6B2946134BAD}" type="pres">
      <dgm:prSet presAssocID="{81EA1C8B-83A0-411A-BBA8-B9DDE2E95880}" presName="dummy1b" presStyleCnt="0"/>
      <dgm:spPr/>
    </dgm:pt>
    <dgm:pt modelId="{4C27B158-83C0-48CC-9D80-B63BC15AEE82}" type="pres">
      <dgm:prSet presAssocID="{81EA1C8B-83A0-411A-BBA8-B9DDE2E95880}" presName="wedge1Tx" presStyleLbl="node1" presStyleIdx="0" presStyleCnt="7">
        <dgm:presLayoutVars>
          <dgm:chMax val="0"/>
          <dgm:chPref val="0"/>
          <dgm:bulletEnabled val="1"/>
        </dgm:presLayoutVars>
      </dgm:prSet>
      <dgm:spPr/>
    </dgm:pt>
    <dgm:pt modelId="{DA6FDA2A-DA36-4F32-8037-2D7DC59305E1}" type="pres">
      <dgm:prSet presAssocID="{81EA1C8B-83A0-411A-BBA8-B9DDE2E95880}" presName="wedge2" presStyleLbl="node1" presStyleIdx="1" presStyleCnt="7" custScaleX="110144" custScaleY="119048"/>
      <dgm:spPr/>
    </dgm:pt>
    <dgm:pt modelId="{6788C4A1-5C62-40DA-9557-C7432E52F69F}" type="pres">
      <dgm:prSet presAssocID="{81EA1C8B-83A0-411A-BBA8-B9DDE2E95880}" presName="dummy2a" presStyleCnt="0"/>
      <dgm:spPr/>
    </dgm:pt>
    <dgm:pt modelId="{CD119D66-E941-4A70-A631-47D7E2FCC63B}" type="pres">
      <dgm:prSet presAssocID="{81EA1C8B-83A0-411A-BBA8-B9DDE2E95880}" presName="dummy2b" presStyleCnt="0"/>
      <dgm:spPr/>
    </dgm:pt>
    <dgm:pt modelId="{6D8F3E7A-EB1F-49BF-B926-18C9C9661772}" type="pres">
      <dgm:prSet presAssocID="{81EA1C8B-83A0-411A-BBA8-B9DDE2E95880}" presName="wedge2Tx" presStyleLbl="node1" presStyleIdx="1" presStyleCnt="7">
        <dgm:presLayoutVars>
          <dgm:chMax val="0"/>
          <dgm:chPref val="0"/>
          <dgm:bulletEnabled val="1"/>
        </dgm:presLayoutVars>
      </dgm:prSet>
      <dgm:spPr/>
    </dgm:pt>
    <dgm:pt modelId="{9B1D81A9-C6F9-41FF-96CC-B593B343A1DE}" type="pres">
      <dgm:prSet presAssocID="{81EA1C8B-83A0-411A-BBA8-B9DDE2E95880}" presName="wedge3" presStyleLbl="node1" presStyleIdx="2" presStyleCnt="7"/>
      <dgm:spPr/>
    </dgm:pt>
    <dgm:pt modelId="{84AE359C-4DBE-467E-A869-3E312462B45F}" type="pres">
      <dgm:prSet presAssocID="{81EA1C8B-83A0-411A-BBA8-B9DDE2E95880}" presName="dummy3a" presStyleCnt="0"/>
      <dgm:spPr/>
    </dgm:pt>
    <dgm:pt modelId="{BD85F859-C38C-46BC-ACD6-A9276042D06D}" type="pres">
      <dgm:prSet presAssocID="{81EA1C8B-83A0-411A-BBA8-B9DDE2E95880}" presName="dummy3b" presStyleCnt="0"/>
      <dgm:spPr/>
    </dgm:pt>
    <dgm:pt modelId="{824DC31B-F075-412F-80B3-6BB50FCE31EB}" type="pres">
      <dgm:prSet presAssocID="{81EA1C8B-83A0-411A-BBA8-B9DDE2E95880}" presName="wedge3Tx" presStyleLbl="node1" presStyleIdx="2" presStyleCnt="7">
        <dgm:presLayoutVars>
          <dgm:chMax val="0"/>
          <dgm:chPref val="0"/>
          <dgm:bulletEnabled val="1"/>
        </dgm:presLayoutVars>
      </dgm:prSet>
      <dgm:spPr/>
    </dgm:pt>
    <dgm:pt modelId="{9AB9CBAB-91D9-4B71-B4BF-149BC23FACDC}" type="pres">
      <dgm:prSet presAssocID="{81EA1C8B-83A0-411A-BBA8-B9DDE2E95880}" presName="wedge4" presStyleLbl="node1" presStyleIdx="3" presStyleCnt="7"/>
      <dgm:spPr/>
    </dgm:pt>
    <dgm:pt modelId="{71D4556F-B653-4E70-9BE8-A63143AE933A}" type="pres">
      <dgm:prSet presAssocID="{81EA1C8B-83A0-411A-BBA8-B9DDE2E95880}" presName="dummy4a" presStyleCnt="0"/>
      <dgm:spPr/>
    </dgm:pt>
    <dgm:pt modelId="{8E7DFB58-BFC2-4DAF-BA28-5586E6B6E2EB}" type="pres">
      <dgm:prSet presAssocID="{81EA1C8B-83A0-411A-BBA8-B9DDE2E95880}" presName="dummy4b" presStyleCnt="0"/>
      <dgm:spPr/>
    </dgm:pt>
    <dgm:pt modelId="{5329BCBC-CBC1-4D61-A0F5-0533FA2D2DD2}" type="pres">
      <dgm:prSet presAssocID="{81EA1C8B-83A0-411A-BBA8-B9DDE2E95880}" presName="wedge4Tx" presStyleLbl="node1" presStyleIdx="3" presStyleCnt="7">
        <dgm:presLayoutVars>
          <dgm:chMax val="0"/>
          <dgm:chPref val="0"/>
          <dgm:bulletEnabled val="1"/>
        </dgm:presLayoutVars>
      </dgm:prSet>
      <dgm:spPr/>
    </dgm:pt>
    <dgm:pt modelId="{1831CFD7-CDC3-4D56-B21D-07F67F80BE8F}" type="pres">
      <dgm:prSet presAssocID="{81EA1C8B-83A0-411A-BBA8-B9DDE2E95880}" presName="wedge5" presStyleLbl="node1" presStyleIdx="4" presStyleCnt="7"/>
      <dgm:spPr/>
    </dgm:pt>
    <dgm:pt modelId="{D023A06C-5CDF-478E-9687-AE5A2A2FAD5B}" type="pres">
      <dgm:prSet presAssocID="{81EA1C8B-83A0-411A-BBA8-B9DDE2E95880}" presName="dummy5a" presStyleCnt="0"/>
      <dgm:spPr/>
    </dgm:pt>
    <dgm:pt modelId="{84CD0C1D-DA40-4F7E-9A67-EF0F720CDB8C}" type="pres">
      <dgm:prSet presAssocID="{81EA1C8B-83A0-411A-BBA8-B9DDE2E95880}" presName="dummy5b" presStyleCnt="0"/>
      <dgm:spPr/>
    </dgm:pt>
    <dgm:pt modelId="{A710833B-3E39-42C9-A4C0-1CBA7548E79A}" type="pres">
      <dgm:prSet presAssocID="{81EA1C8B-83A0-411A-BBA8-B9DDE2E95880}" presName="wedge5Tx" presStyleLbl="node1" presStyleIdx="4" presStyleCnt="7">
        <dgm:presLayoutVars>
          <dgm:chMax val="0"/>
          <dgm:chPref val="0"/>
          <dgm:bulletEnabled val="1"/>
        </dgm:presLayoutVars>
      </dgm:prSet>
      <dgm:spPr/>
    </dgm:pt>
    <dgm:pt modelId="{C9769315-3DDA-4644-813D-2A8A44541C89}" type="pres">
      <dgm:prSet presAssocID="{81EA1C8B-83A0-411A-BBA8-B9DDE2E95880}" presName="wedge6" presStyleLbl="node1" presStyleIdx="5" presStyleCnt="7"/>
      <dgm:spPr/>
    </dgm:pt>
    <dgm:pt modelId="{984C70C9-F8C6-4FA0-8A23-645D08F9D70C}" type="pres">
      <dgm:prSet presAssocID="{81EA1C8B-83A0-411A-BBA8-B9DDE2E95880}" presName="dummy6a" presStyleCnt="0"/>
      <dgm:spPr/>
    </dgm:pt>
    <dgm:pt modelId="{B5BFBB7A-1B66-4B6F-B2CB-F9D4FEB57A7D}" type="pres">
      <dgm:prSet presAssocID="{81EA1C8B-83A0-411A-BBA8-B9DDE2E95880}" presName="dummy6b" presStyleCnt="0"/>
      <dgm:spPr/>
    </dgm:pt>
    <dgm:pt modelId="{CA67D8BE-3CE8-47FF-A04D-60EFB6CF3099}" type="pres">
      <dgm:prSet presAssocID="{81EA1C8B-83A0-411A-BBA8-B9DDE2E95880}" presName="wedge6Tx" presStyleLbl="node1" presStyleIdx="5" presStyleCnt="7">
        <dgm:presLayoutVars>
          <dgm:chMax val="0"/>
          <dgm:chPref val="0"/>
          <dgm:bulletEnabled val="1"/>
        </dgm:presLayoutVars>
      </dgm:prSet>
      <dgm:spPr/>
    </dgm:pt>
    <dgm:pt modelId="{D1832F1D-BB26-4C3F-AA76-2C2ED1F1FBB8}" type="pres">
      <dgm:prSet presAssocID="{81EA1C8B-83A0-411A-BBA8-B9DDE2E95880}" presName="wedge7" presStyleLbl="node1" presStyleIdx="6" presStyleCnt="7"/>
      <dgm:spPr/>
    </dgm:pt>
    <dgm:pt modelId="{D6785D09-A26C-41DA-A506-DEB673BBD7DA}" type="pres">
      <dgm:prSet presAssocID="{81EA1C8B-83A0-411A-BBA8-B9DDE2E95880}" presName="dummy7a" presStyleCnt="0"/>
      <dgm:spPr/>
    </dgm:pt>
    <dgm:pt modelId="{934A15F1-0DA6-43B4-B683-669F8CF6A1A6}" type="pres">
      <dgm:prSet presAssocID="{81EA1C8B-83A0-411A-BBA8-B9DDE2E95880}" presName="dummy7b" presStyleCnt="0"/>
      <dgm:spPr/>
    </dgm:pt>
    <dgm:pt modelId="{354A0349-490C-47E1-87B8-96F43E666122}" type="pres">
      <dgm:prSet presAssocID="{81EA1C8B-83A0-411A-BBA8-B9DDE2E95880}" presName="wedge7Tx" presStyleLbl="node1" presStyleIdx="6" presStyleCnt="7">
        <dgm:presLayoutVars>
          <dgm:chMax val="0"/>
          <dgm:chPref val="0"/>
          <dgm:bulletEnabled val="1"/>
        </dgm:presLayoutVars>
      </dgm:prSet>
      <dgm:spPr/>
    </dgm:pt>
    <dgm:pt modelId="{DC1F06F1-0867-4B31-8A5E-56C2D9043D54}" type="pres">
      <dgm:prSet presAssocID="{E35D4027-93AE-41A7-8683-51DB4DD21229}" presName="arrowWedge1" presStyleLbl="fgSibTrans2D1" presStyleIdx="0" presStyleCnt="7"/>
      <dgm:spPr/>
    </dgm:pt>
    <dgm:pt modelId="{036B1DAD-B795-4EC7-A484-0EBA83AB8C3E}" type="pres">
      <dgm:prSet presAssocID="{2806CC2F-F43A-49F9-A295-82232FDB6D16}" presName="arrowWedge2" presStyleLbl="fgSibTrans2D1" presStyleIdx="1" presStyleCnt="7"/>
      <dgm:spPr/>
    </dgm:pt>
    <dgm:pt modelId="{0F18A7E4-F98C-42DD-8E7A-C823732F51CA}" type="pres">
      <dgm:prSet presAssocID="{819F39E2-8D9F-45A0-A910-C1B4569540A6}" presName="arrowWedge3" presStyleLbl="fgSibTrans2D1" presStyleIdx="2" presStyleCnt="7"/>
      <dgm:spPr/>
    </dgm:pt>
    <dgm:pt modelId="{3D81A810-FBDC-4EDF-9721-BA54680F57C3}" type="pres">
      <dgm:prSet presAssocID="{0E9E274E-62B8-4A87-B5D5-417CF9DBB4A7}" presName="arrowWedge4" presStyleLbl="fgSibTrans2D1" presStyleIdx="3" presStyleCnt="7"/>
      <dgm:spPr/>
    </dgm:pt>
    <dgm:pt modelId="{B158FD23-D662-43A5-B17A-58D7B161A222}" type="pres">
      <dgm:prSet presAssocID="{B8D27D43-D911-425A-961A-73A39AAA10BD}" presName="arrowWedge5" presStyleLbl="fgSibTrans2D1" presStyleIdx="4" presStyleCnt="7"/>
      <dgm:spPr/>
    </dgm:pt>
    <dgm:pt modelId="{C05BB1AA-2114-4AB8-B7CE-32A6DE64D663}" type="pres">
      <dgm:prSet presAssocID="{42D8FC97-A24B-4144-AACA-A1A6C1828F36}" presName="arrowWedge6" presStyleLbl="fgSibTrans2D1" presStyleIdx="5" presStyleCnt="7" custScaleX="101486" custScaleY="105945"/>
      <dgm:spPr/>
    </dgm:pt>
    <dgm:pt modelId="{0604A105-F9D8-42DC-A712-E656E018EF58}" type="pres">
      <dgm:prSet presAssocID="{62BC25E9-154E-4C1D-ACD9-481BC8649440}" presName="arrowWedge7" presStyleLbl="fgSibTrans2D1" presStyleIdx="6" presStyleCnt="7"/>
      <dgm:spPr/>
    </dgm:pt>
  </dgm:ptLst>
  <dgm:cxnLst>
    <dgm:cxn modelId="{529B9206-D057-4BF8-BD9C-188D518C1E86}" srcId="{81EA1C8B-83A0-411A-BBA8-B9DDE2E95880}" destId="{5C55891F-EFBE-49EC-BBB6-22B1B718F98B}" srcOrd="6" destOrd="0" parTransId="{E909AD6B-4B73-4033-BEBE-373457626F28}" sibTransId="{62BC25E9-154E-4C1D-ACD9-481BC8649440}"/>
    <dgm:cxn modelId="{11C28007-605B-44B9-9E37-917DDBAA30A0}" type="presOf" srcId="{5C55891F-EFBE-49EC-BBB6-22B1B718F98B}" destId="{354A0349-490C-47E1-87B8-96F43E666122}" srcOrd="1" destOrd="0" presId="urn:microsoft.com/office/officeart/2005/8/layout/cycle8"/>
    <dgm:cxn modelId="{2B38DA08-DC0B-4412-9DBB-6F1567E31E45}" type="presOf" srcId="{5C55891F-EFBE-49EC-BBB6-22B1B718F98B}" destId="{D1832F1D-BB26-4C3F-AA76-2C2ED1F1FBB8}" srcOrd="0" destOrd="0" presId="urn:microsoft.com/office/officeart/2005/8/layout/cycle8"/>
    <dgm:cxn modelId="{85A6410C-6418-4A34-B4DD-B432AD451105}" srcId="{81EA1C8B-83A0-411A-BBA8-B9DDE2E95880}" destId="{E6EC6783-04F0-4C0F-9380-A13DA7168715}" srcOrd="3" destOrd="0" parTransId="{1D09CE86-D3A7-4E0F-A678-FD7C81BA976B}" sibTransId="{0E9E274E-62B8-4A87-B5D5-417CF9DBB4A7}"/>
    <dgm:cxn modelId="{ACADDC0C-AF5F-4E3F-B8D6-43272BA5200D}" type="presOf" srcId="{7E17053B-4744-4CA7-B03D-EA72E7AA7D10}" destId="{9B1D81A9-C6F9-41FF-96CC-B593B343A1DE}" srcOrd="0" destOrd="0" presId="urn:microsoft.com/office/officeart/2005/8/layout/cycle8"/>
    <dgm:cxn modelId="{4D846B40-DEA4-44AF-93E1-BDFA9ABC2604}" srcId="{81EA1C8B-83A0-411A-BBA8-B9DDE2E95880}" destId="{687C57D3-4064-4ADA-8056-B21CA33D3E7D}" srcOrd="0" destOrd="0" parTransId="{4DEAEA6A-67B4-4349-91C7-9AF6ED805FD6}" sibTransId="{E35D4027-93AE-41A7-8683-51DB4DD21229}"/>
    <dgm:cxn modelId="{EAFF1A5D-BD29-434B-9B18-B0DF0BB6A1FB}" type="presOf" srcId="{E6EC6783-04F0-4C0F-9380-A13DA7168715}" destId="{9AB9CBAB-91D9-4B71-B4BF-149BC23FACDC}" srcOrd="0" destOrd="0" presId="urn:microsoft.com/office/officeart/2005/8/layout/cycle8"/>
    <dgm:cxn modelId="{8E8B1E46-875D-4D26-8C0F-79D51F940093}" type="presOf" srcId="{5F637FB4-F9D1-4727-A2D3-2FA7F64DA90B}" destId="{C9769315-3DDA-4644-813D-2A8A44541C89}" srcOrd="0" destOrd="0" presId="urn:microsoft.com/office/officeart/2005/8/layout/cycle8"/>
    <dgm:cxn modelId="{DA3A8949-7321-4E0B-8456-F5CAC45159D6}" type="presOf" srcId="{9FE80EE5-C1AE-4341-97BB-BF3072E63181}" destId="{A710833B-3E39-42C9-A4C0-1CBA7548E79A}" srcOrd="1" destOrd="0" presId="urn:microsoft.com/office/officeart/2005/8/layout/cycle8"/>
    <dgm:cxn modelId="{9E16C26A-84DF-451F-812C-E36A4466F0EF}" type="presOf" srcId="{9FE80EE5-C1AE-4341-97BB-BF3072E63181}" destId="{1831CFD7-CDC3-4D56-B21D-07F67F80BE8F}" srcOrd="0" destOrd="0" presId="urn:microsoft.com/office/officeart/2005/8/layout/cycle8"/>
    <dgm:cxn modelId="{52E2F46E-DDAF-4F85-B7E8-4721095276F4}" type="presOf" srcId="{687C57D3-4064-4ADA-8056-B21CA33D3E7D}" destId="{F411F326-EADB-4664-A31A-62B77ECD1C89}" srcOrd="0" destOrd="0" presId="urn:microsoft.com/office/officeart/2005/8/layout/cycle8"/>
    <dgm:cxn modelId="{D8BCC973-D351-4547-A401-E3502254596A}" type="presOf" srcId="{5F637FB4-F9D1-4727-A2D3-2FA7F64DA90B}" destId="{CA67D8BE-3CE8-47FF-A04D-60EFB6CF3099}" srcOrd="1" destOrd="0" presId="urn:microsoft.com/office/officeart/2005/8/layout/cycle8"/>
    <dgm:cxn modelId="{DA477D79-47C7-4F59-842C-328B02BABF4A}" srcId="{81EA1C8B-83A0-411A-BBA8-B9DDE2E95880}" destId="{7E17053B-4744-4CA7-B03D-EA72E7AA7D10}" srcOrd="2" destOrd="0" parTransId="{14E10A4C-9A94-454A-8CD5-77F0E2A6C2F5}" sibTransId="{819F39E2-8D9F-45A0-A910-C1B4569540A6}"/>
    <dgm:cxn modelId="{4456B286-B2DC-4175-A229-5C5CC51CB936}" type="presOf" srcId="{7E17053B-4744-4CA7-B03D-EA72E7AA7D10}" destId="{824DC31B-F075-412F-80B3-6BB50FCE31EB}" srcOrd="1" destOrd="0" presId="urn:microsoft.com/office/officeart/2005/8/layout/cycle8"/>
    <dgm:cxn modelId="{D4C10888-0B33-484D-BC25-D608E9A1E775}" type="presOf" srcId="{F1D6C9AF-0DAF-4C93-BB9A-20BFBDBD75FB}" destId="{DA6FDA2A-DA36-4F32-8037-2D7DC59305E1}" srcOrd="0" destOrd="0" presId="urn:microsoft.com/office/officeart/2005/8/layout/cycle8"/>
    <dgm:cxn modelId="{3F93DA97-8D8F-40BA-9B71-68323220C614}" srcId="{81EA1C8B-83A0-411A-BBA8-B9DDE2E95880}" destId="{9FE80EE5-C1AE-4341-97BB-BF3072E63181}" srcOrd="4" destOrd="0" parTransId="{39E18456-113B-4E65-AAEA-6AACEDA1365F}" sibTransId="{B8D27D43-D911-425A-961A-73A39AAA10BD}"/>
    <dgm:cxn modelId="{26E7B699-6877-403B-BC03-AA0E30EAEF1A}" srcId="{81EA1C8B-83A0-411A-BBA8-B9DDE2E95880}" destId="{5F637FB4-F9D1-4727-A2D3-2FA7F64DA90B}" srcOrd="5" destOrd="0" parTransId="{F7F4B291-4491-4DD8-99CB-67182D564B16}" sibTransId="{42D8FC97-A24B-4144-AACA-A1A6C1828F36}"/>
    <dgm:cxn modelId="{BB3528A5-9371-4D7A-9F83-668F85311067}" type="presOf" srcId="{687C57D3-4064-4ADA-8056-B21CA33D3E7D}" destId="{4C27B158-83C0-48CC-9D80-B63BC15AEE82}" srcOrd="1" destOrd="0" presId="urn:microsoft.com/office/officeart/2005/8/layout/cycle8"/>
    <dgm:cxn modelId="{F0C79BB8-D12B-460D-9A16-0703B821E0DD}" type="presOf" srcId="{F1D6C9AF-0DAF-4C93-BB9A-20BFBDBD75FB}" destId="{6D8F3E7A-EB1F-49BF-B926-18C9C9661772}" srcOrd="1" destOrd="0" presId="urn:microsoft.com/office/officeart/2005/8/layout/cycle8"/>
    <dgm:cxn modelId="{91E1F7D4-D145-4BB3-BC8B-CCA21F5DE789}" type="presOf" srcId="{81EA1C8B-83A0-411A-BBA8-B9DDE2E95880}" destId="{CD1D5F51-8DBE-4ADE-952E-F0AB27E25535}" srcOrd="0" destOrd="0" presId="urn:microsoft.com/office/officeart/2005/8/layout/cycle8"/>
    <dgm:cxn modelId="{9EC860DC-54ED-4AA6-9836-EBE5A8ED7E58}" srcId="{81EA1C8B-83A0-411A-BBA8-B9DDE2E95880}" destId="{F1D6C9AF-0DAF-4C93-BB9A-20BFBDBD75FB}" srcOrd="1" destOrd="0" parTransId="{8BF40CEF-FB2E-401B-8AB2-F8651EA68602}" sibTransId="{2806CC2F-F43A-49F9-A295-82232FDB6D16}"/>
    <dgm:cxn modelId="{E6918CEA-E2EC-49AE-8944-D0D2BE1AC05A}" type="presOf" srcId="{E6EC6783-04F0-4C0F-9380-A13DA7168715}" destId="{5329BCBC-CBC1-4D61-A0F5-0533FA2D2DD2}" srcOrd="1" destOrd="0" presId="urn:microsoft.com/office/officeart/2005/8/layout/cycle8"/>
    <dgm:cxn modelId="{36034F2B-7F40-4BA8-9CAB-6E86759D3179}" type="presParOf" srcId="{CD1D5F51-8DBE-4ADE-952E-F0AB27E25535}" destId="{F411F326-EADB-4664-A31A-62B77ECD1C89}" srcOrd="0" destOrd="0" presId="urn:microsoft.com/office/officeart/2005/8/layout/cycle8"/>
    <dgm:cxn modelId="{6756B23F-FB4E-4E39-8BA9-20267A49F031}" type="presParOf" srcId="{CD1D5F51-8DBE-4ADE-952E-F0AB27E25535}" destId="{9104FA40-F232-479C-9567-7787EE0E27A3}" srcOrd="1" destOrd="0" presId="urn:microsoft.com/office/officeart/2005/8/layout/cycle8"/>
    <dgm:cxn modelId="{D6482FC6-091F-4F8F-BB5E-2A0C404684D3}" type="presParOf" srcId="{CD1D5F51-8DBE-4ADE-952E-F0AB27E25535}" destId="{DE3428F1-393D-4A92-BDAD-6B2946134BAD}" srcOrd="2" destOrd="0" presId="urn:microsoft.com/office/officeart/2005/8/layout/cycle8"/>
    <dgm:cxn modelId="{215B4BE4-8BF9-425B-851E-3BEAB8AC7C74}" type="presParOf" srcId="{CD1D5F51-8DBE-4ADE-952E-F0AB27E25535}" destId="{4C27B158-83C0-48CC-9D80-B63BC15AEE82}" srcOrd="3" destOrd="0" presId="urn:microsoft.com/office/officeart/2005/8/layout/cycle8"/>
    <dgm:cxn modelId="{2F87426F-FEF3-4D43-A387-24B6B395A37E}" type="presParOf" srcId="{CD1D5F51-8DBE-4ADE-952E-F0AB27E25535}" destId="{DA6FDA2A-DA36-4F32-8037-2D7DC59305E1}" srcOrd="4" destOrd="0" presId="urn:microsoft.com/office/officeart/2005/8/layout/cycle8"/>
    <dgm:cxn modelId="{8412698C-DC6E-47A5-A62D-CA587E91C5F9}" type="presParOf" srcId="{CD1D5F51-8DBE-4ADE-952E-F0AB27E25535}" destId="{6788C4A1-5C62-40DA-9557-C7432E52F69F}" srcOrd="5" destOrd="0" presId="urn:microsoft.com/office/officeart/2005/8/layout/cycle8"/>
    <dgm:cxn modelId="{95BB9C54-97E8-458D-87B8-1227101063A3}" type="presParOf" srcId="{CD1D5F51-8DBE-4ADE-952E-F0AB27E25535}" destId="{CD119D66-E941-4A70-A631-47D7E2FCC63B}" srcOrd="6" destOrd="0" presId="urn:microsoft.com/office/officeart/2005/8/layout/cycle8"/>
    <dgm:cxn modelId="{C4F00614-78FE-4AAC-85EB-82530531E021}" type="presParOf" srcId="{CD1D5F51-8DBE-4ADE-952E-F0AB27E25535}" destId="{6D8F3E7A-EB1F-49BF-B926-18C9C9661772}" srcOrd="7" destOrd="0" presId="urn:microsoft.com/office/officeart/2005/8/layout/cycle8"/>
    <dgm:cxn modelId="{A876DDDB-D848-4C57-8FCD-541B52417833}" type="presParOf" srcId="{CD1D5F51-8DBE-4ADE-952E-F0AB27E25535}" destId="{9B1D81A9-C6F9-41FF-96CC-B593B343A1DE}" srcOrd="8" destOrd="0" presId="urn:microsoft.com/office/officeart/2005/8/layout/cycle8"/>
    <dgm:cxn modelId="{26256F03-5154-4F11-961B-EE6589F65C55}" type="presParOf" srcId="{CD1D5F51-8DBE-4ADE-952E-F0AB27E25535}" destId="{84AE359C-4DBE-467E-A869-3E312462B45F}" srcOrd="9" destOrd="0" presId="urn:microsoft.com/office/officeart/2005/8/layout/cycle8"/>
    <dgm:cxn modelId="{7B2FD369-1C91-4F63-8237-991B058E4C87}" type="presParOf" srcId="{CD1D5F51-8DBE-4ADE-952E-F0AB27E25535}" destId="{BD85F859-C38C-46BC-ACD6-A9276042D06D}" srcOrd="10" destOrd="0" presId="urn:microsoft.com/office/officeart/2005/8/layout/cycle8"/>
    <dgm:cxn modelId="{A2EB8436-5D4E-4685-96C5-F021FA591207}" type="presParOf" srcId="{CD1D5F51-8DBE-4ADE-952E-F0AB27E25535}" destId="{824DC31B-F075-412F-80B3-6BB50FCE31EB}" srcOrd="11" destOrd="0" presId="urn:microsoft.com/office/officeart/2005/8/layout/cycle8"/>
    <dgm:cxn modelId="{9711BF30-3B7E-45AD-AA98-ED6B2B8A566A}" type="presParOf" srcId="{CD1D5F51-8DBE-4ADE-952E-F0AB27E25535}" destId="{9AB9CBAB-91D9-4B71-B4BF-149BC23FACDC}" srcOrd="12" destOrd="0" presId="urn:microsoft.com/office/officeart/2005/8/layout/cycle8"/>
    <dgm:cxn modelId="{1536E7D1-0B28-48E1-AE0E-27B22DDC0E1C}" type="presParOf" srcId="{CD1D5F51-8DBE-4ADE-952E-F0AB27E25535}" destId="{71D4556F-B653-4E70-9BE8-A63143AE933A}" srcOrd="13" destOrd="0" presId="urn:microsoft.com/office/officeart/2005/8/layout/cycle8"/>
    <dgm:cxn modelId="{215A99DB-35E8-47D5-980E-DA81C71E9CB2}" type="presParOf" srcId="{CD1D5F51-8DBE-4ADE-952E-F0AB27E25535}" destId="{8E7DFB58-BFC2-4DAF-BA28-5586E6B6E2EB}" srcOrd="14" destOrd="0" presId="urn:microsoft.com/office/officeart/2005/8/layout/cycle8"/>
    <dgm:cxn modelId="{868F774E-3582-47BA-A5A2-1F50F9B788D4}" type="presParOf" srcId="{CD1D5F51-8DBE-4ADE-952E-F0AB27E25535}" destId="{5329BCBC-CBC1-4D61-A0F5-0533FA2D2DD2}" srcOrd="15" destOrd="0" presId="urn:microsoft.com/office/officeart/2005/8/layout/cycle8"/>
    <dgm:cxn modelId="{A1F0DB8F-AB3C-4717-A8B4-221560B3BEDF}" type="presParOf" srcId="{CD1D5F51-8DBE-4ADE-952E-F0AB27E25535}" destId="{1831CFD7-CDC3-4D56-B21D-07F67F80BE8F}" srcOrd="16" destOrd="0" presId="urn:microsoft.com/office/officeart/2005/8/layout/cycle8"/>
    <dgm:cxn modelId="{B37CC60A-9C22-40C1-8C2A-A7E41A2F08A9}" type="presParOf" srcId="{CD1D5F51-8DBE-4ADE-952E-F0AB27E25535}" destId="{D023A06C-5CDF-478E-9687-AE5A2A2FAD5B}" srcOrd="17" destOrd="0" presId="urn:microsoft.com/office/officeart/2005/8/layout/cycle8"/>
    <dgm:cxn modelId="{2CB8BE61-A56A-4354-8454-61A05E144ADF}" type="presParOf" srcId="{CD1D5F51-8DBE-4ADE-952E-F0AB27E25535}" destId="{84CD0C1D-DA40-4F7E-9A67-EF0F720CDB8C}" srcOrd="18" destOrd="0" presId="urn:microsoft.com/office/officeart/2005/8/layout/cycle8"/>
    <dgm:cxn modelId="{FFF4362F-4E9B-4B69-870B-2A0FB149F73A}" type="presParOf" srcId="{CD1D5F51-8DBE-4ADE-952E-F0AB27E25535}" destId="{A710833B-3E39-42C9-A4C0-1CBA7548E79A}" srcOrd="19" destOrd="0" presId="urn:microsoft.com/office/officeart/2005/8/layout/cycle8"/>
    <dgm:cxn modelId="{3F7A5A80-5E1F-4D7C-8CF0-E0F3E6D31C9F}" type="presParOf" srcId="{CD1D5F51-8DBE-4ADE-952E-F0AB27E25535}" destId="{C9769315-3DDA-4644-813D-2A8A44541C89}" srcOrd="20" destOrd="0" presId="urn:microsoft.com/office/officeart/2005/8/layout/cycle8"/>
    <dgm:cxn modelId="{BE01F192-4775-47A3-B74C-B3B87602C581}" type="presParOf" srcId="{CD1D5F51-8DBE-4ADE-952E-F0AB27E25535}" destId="{984C70C9-F8C6-4FA0-8A23-645D08F9D70C}" srcOrd="21" destOrd="0" presId="urn:microsoft.com/office/officeart/2005/8/layout/cycle8"/>
    <dgm:cxn modelId="{C5C81C9F-EDFC-4C2B-826F-3DC613473E85}" type="presParOf" srcId="{CD1D5F51-8DBE-4ADE-952E-F0AB27E25535}" destId="{B5BFBB7A-1B66-4B6F-B2CB-F9D4FEB57A7D}" srcOrd="22" destOrd="0" presId="urn:microsoft.com/office/officeart/2005/8/layout/cycle8"/>
    <dgm:cxn modelId="{BED6B92A-371E-4B1B-BB30-2C8DEF9F37F7}" type="presParOf" srcId="{CD1D5F51-8DBE-4ADE-952E-F0AB27E25535}" destId="{CA67D8BE-3CE8-47FF-A04D-60EFB6CF3099}" srcOrd="23" destOrd="0" presId="urn:microsoft.com/office/officeart/2005/8/layout/cycle8"/>
    <dgm:cxn modelId="{80863263-0B4C-4B9D-82B4-2E8759DB5AFB}" type="presParOf" srcId="{CD1D5F51-8DBE-4ADE-952E-F0AB27E25535}" destId="{D1832F1D-BB26-4C3F-AA76-2C2ED1F1FBB8}" srcOrd="24" destOrd="0" presId="urn:microsoft.com/office/officeart/2005/8/layout/cycle8"/>
    <dgm:cxn modelId="{4EBF06C8-5626-403C-B588-F931EEF13AF9}" type="presParOf" srcId="{CD1D5F51-8DBE-4ADE-952E-F0AB27E25535}" destId="{D6785D09-A26C-41DA-A506-DEB673BBD7DA}" srcOrd="25" destOrd="0" presId="urn:microsoft.com/office/officeart/2005/8/layout/cycle8"/>
    <dgm:cxn modelId="{1A66AFE2-5645-4BE6-8242-54F76BA5D857}" type="presParOf" srcId="{CD1D5F51-8DBE-4ADE-952E-F0AB27E25535}" destId="{934A15F1-0DA6-43B4-B683-669F8CF6A1A6}" srcOrd="26" destOrd="0" presId="urn:microsoft.com/office/officeart/2005/8/layout/cycle8"/>
    <dgm:cxn modelId="{62BCC9A2-5368-43C7-957A-13AF1E98E04E}" type="presParOf" srcId="{CD1D5F51-8DBE-4ADE-952E-F0AB27E25535}" destId="{354A0349-490C-47E1-87B8-96F43E666122}" srcOrd="27" destOrd="0" presId="urn:microsoft.com/office/officeart/2005/8/layout/cycle8"/>
    <dgm:cxn modelId="{B15974DF-F26D-4A1F-9170-F465990230BE}" type="presParOf" srcId="{CD1D5F51-8DBE-4ADE-952E-F0AB27E25535}" destId="{DC1F06F1-0867-4B31-8A5E-56C2D9043D54}" srcOrd="28" destOrd="0" presId="urn:microsoft.com/office/officeart/2005/8/layout/cycle8"/>
    <dgm:cxn modelId="{C12181C3-936B-4BC7-8B81-39B711EEBBE3}" type="presParOf" srcId="{CD1D5F51-8DBE-4ADE-952E-F0AB27E25535}" destId="{036B1DAD-B795-4EC7-A484-0EBA83AB8C3E}" srcOrd="29" destOrd="0" presId="urn:microsoft.com/office/officeart/2005/8/layout/cycle8"/>
    <dgm:cxn modelId="{04D0286F-A750-4311-AC38-10BBB20336C1}" type="presParOf" srcId="{CD1D5F51-8DBE-4ADE-952E-F0AB27E25535}" destId="{0F18A7E4-F98C-42DD-8E7A-C823732F51CA}" srcOrd="30" destOrd="0" presId="urn:microsoft.com/office/officeart/2005/8/layout/cycle8"/>
    <dgm:cxn modelId="{35DA2F7B-8E0B-4987-A710-17E1DBBFFBF4}" type="presParOf" srcId="{CD1D5F51-8DBE-4ADE-952E-F0AB27E25535}" destId="{3D81A810-FBDC-4EDF-9721-BA54680F57C3}" srcOrd="31" destOrd="0" presId="urn:microsoft.com/office/officeart/2005/8/layout/cycle8"/>
    <dgm:cxn modelId="{F114978E-FBF6-4832-AF7E-DC5DDE372503}" type="presParOf" srcId="{CD1D5F51-8DBE-4ADE-952E-F0AB27E25535}" destId="{B158FD23-D662-43A5-B17A-58D7B161A222}" srcOrd="32" destOrd="0" presId="urn:microsoft.com/office/officeart/2005/8/layout/cycle8"/>
    <dgm:cxn modelId="{689769BB-7D92-4692-B645-A6CB95BD4144}" type="presParOf" srcId="{CD1D5F51-8DBE-4ADE-952E-F0AB27E25535}" destId="{C05BB1AA-2114-4AB8-B7CE-32A6DE64D663}" srcOrd="33" destOrd="0" presId="urn:microsoft.com/office/officeart/2005/8/layout/cycle8"/>
    <dgm:cxn modelId="{0A2134AD-6D70-426F-94F8-7182E3ED546F}" type="presParOf" srcId="{CD1D5F51-8DBE-4ADE-952E-F0AB27E25535}" destId="{0604A105-F9D8-42DC-A712-E656E018EF58}" srcOrd="3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1F326-EADB-4664-A31A-62B77ECD1C89}">
      <dsp:nvSpPr>
        <dsp:cNvPr id="0" name=""/>
        <dsp:cNvSpPr/>
      </dsp:nvSpPr>
      <dsp:spPr>
        <a:xfrm>
          <a:off x="2567323" y="241932"/>
          <a:ext cx="5859829" cy="5859829"/>
        </a:xfrm>
        <a:prstGeom prst="pie">
          <a:avLst>
            <a:gd name="adj1" fmla="val 16200000"/>
            <a:gd name="adj2" fmla="val 19285716"/>
          </a:avLst>
        </a:prstGeom>
        <a:gradFill rotWithShape="0">
          <a:gsLst>
            <a:gs pos="0">
              <a:schemeClr val="accent3">
                <a:hueOff val="0"/>
                <a:satOff val="0"/>
                <a:lumOff val="0"/>
                <a:alphaOff val="0"/>
                <a:tint val="98000"/>
                <a:satMod val="110000"/>
                <a:lumMod val="104000"/>
              </a:schemeClr>
            </a:gs>
            <a:gs pos="69000">
              <a:schemeClr val="accent3">
                <a:hueOff val="0"/>
                <a:satOff val="0"/>
                <a:lumOff val="0"/>
                <a:alphaOff val="0"/>
                <a:shade val="88000"/>
                <a:satMod val="130000"/>
                <a:lumMod val="92000"/>
              </a:schemeClr>
            </a:gs>
            <a:gs pos="100000">
              <a:schemeClr val="accent3">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Understanding Dataset</a:t>
          </a:r>
          <a:endParaRPr lang="en-IN" sz="1600" kern="1200" dirty="0"/>
        </a:p>
      </dsp:txBody>
      <dsp:txXfrm>
        <a:off x="5645827" y="786059"/>
        <a:ext cx="1395197" cy="1116158"/>
      </dsp:txXfrm>
    </dsp:sp>
    <dsp:sp modelId="{DA6FDA2A-DA36-4F32-8037-2D7DC59305E1}">
      <dsp:nvSpPr>
        <dsp:cNvPr id="0" name=""/>
        <dsp:cNvSpPr/>
      </dsp:nvSpPr>
      <dsp:spPr>
        <a:xfrm>
          <a:off x="2274022" y="-11"/>
          <a:ext cx="6454251" cy="6976010"/>
        </a:xfrm>
        <a:prstGeom prst="pie">
          <a:avLst>
            <a:gd name="adj1" fmla="val 19285716"/>
            <a:gd name="adj2" fmla="val 771428"/>
          </a:avLst>
        </a:prstGeom>
        <a:gradFill rotWithShape="0">
          <a:gsLst>
            <a:gs pos="0">
              <a:schemeClr val="accent3">
                <a:hueOff val="-157395"/>
                <a:satOff val="-7906"/>
                <a:lumOff val="-2745"/>
                <a:alphaOff val="0"/>
                <a:tint val="98000"/>
                <a:satMod val="110000"/>
                <a:lumMod val="104000"/>
              </a:schemeClr>
            </a:gs>
            <a:gs pos="69000">
              <a:schemeClr val="accent3">
                <a:hueOff val="-157395"/>
                <a:satOff val="-7906"/>
                <a:lumOff val="-2745"/>
                <a:alphaOff val="0"/>
                <a:shade val="88000"/>
                <a:satMod val="130000"/>
                <a:lumMod val="92000"/>
              </a:schemeClr>
            </a:gs>
            <a:gs pos="100000">
              <a:schemeClr val="accent3">
                <a:hueOff val="-157395"/>
                <a:satOff val="-7906"/>
                <a:lumOff val="-2745"/>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dirty="0"/>
            <a:t>Data Visualization</a:t>
          </a:r>
          <a:endParaRPr lang="en-IN" sz="1600" kern="1200" dirty="0"/>
        </a:p>
      </dsp:txBody>
      <dsp:txXfrm>
        <a:off x="6657534" y="2528792"/>
        <a:ext cx="1767235" cy="1162668"/>
      </dsp:txXfrm>
    </dsp:sp>
    <dsp:sp modelId="{9B1D81A9-C6F9-41FF-96CC-B593B343A1DE}">
      <dsp:nvSpPr>
        <dsp:cNvPr id="0" name=""/>
        <dsp:cNvSpPr/>
      </dsp:nvSpPr>
      <dsp:spPr>
        <a:xfrm>
          <a:off x="2544026" y="676670"/>
          <a:ext cx="5859829" cy="5859829"/>
        </a:xfrm>
        <a:prstGeom prst="pie">
          <a:avLst>
            <a:gd name="adj1" fmla="val 771428"/>
            <a:gd name="adj2" fmla="val 3857143"/>
          </a:avLst>
        </a:prstGeom>
        <a:gradFill rotWithShape="0">
          <a:gsLst>
            <a:gs pos="0">
              <a:schemeClr val="accent3">
                <a:hueOff val="-314791"/>
                <a:satOff val="-15812"/>
                <a:lumOff val="-5490"/>
                <a:alphaOff val="0"/>
                <a:tint val="98000"/>
                <a:satMod val="110000"/>
                <a:lumMod val="104000"/>
              </a:schemeClr>
            </a:gs>
            <a:gs pos="69000">
              <a:schemeClr val="accent3">
                <a:hueOff val="-314791"/>
                <a:satOff val="-15812"/>
                <a:lumOff val="-5490"/>
                <a:alphaOff val="0"/>
                <a:shade val="88000"/>
                <a:satMod val="130000"/>
                <a:lumMod val="92000"/>
              </a:schemeClr>
            </a:gs>
            <a:gs pos="100000">
              <a:schemeClr val="accent3">
                <a:hueOff val="-314791"/>
                <a:satOff val="-15812"/>
                <a:lumOff val="-549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Data Processing</a:t>
          </a:r>
          <a:endParaRPr lang="en-IN" sz="1600" kern="1200" dirty="0"/>
        </a:p>
      </dsp:txBody>
      <dsp:txXfrm>
        <a:off x="6306874" y="4147224"/>
        <a:ext cx="1395197" cy="1081278"/>
      </dsp:txXfrm>
    </dsp:sp>
    <dsp:sp modelId="{9AB9CBAB-91D9-4B71-B4BF-149BC23FACDC}">
      <dsp:nvSpPr>
        <dsp:cNvPr id="0" name=""/>
        <dsp:cNvSpPr/>
      </dsp:nvSpPr>
      <dsp:spPr>
        <a:xfrm>
          <a:off x="2435201" y="728990"/>
          <a:ext cx="5859829" cy="5859829"/>
        </a:xfrm>
        <a:prstGeom prst="pie">
          <a:avLst>
            <a:gd name="adj1" fmla="val 3857226"/>
            <a:gd name="adj2" fmla="val 6942858"/>
          </a:avLst>
        </a:prstGeom>
        <a:gradFill rotWithShape="0">
          <a:gsLst>
            <a:gs pos="0">
              <a:schemeClr val="accent3">
                <a:hueOff val="-472186"/>
                <a:satOff val="-23718"/>
                <a:lumOff val="-8235"/>
                <a:alphaOff val="0"/>
                <a:tint val="98000"/>
                <a:satMod val="110000"/>
                <a:lumMod val="104000"/>
              </a:schemeClr>
            </a:gs>
            <a:gs pos="69000">
              <a:schemeClr val="accent3">
                <a:hueOff val="-472186"/>
                <a:satOff val="-23718"/>
                <a:lumOff val="-8235"/>
                <a:alphaOff val="0"/>
                <a:shade val="88000"/>
                <a:satMod val="130000"/>
                <a:lumMod val="92000"/>
              </a:schemeClr>
            </a:gs>
            <a:gs pos="100000">
              <a:schemeClr val="accent3">
                <a:hueOff val="-472186"/>
                <a:satOff val="-23718"/>
                <a:lumOff val="-8235"/>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Modelling</a:t>
          </a:r>
          <a:endParaRPr lang="en-IN" sz="1600" kern="1200" dirty="0"/>
        </a:p>
      </dsp:txBody>
      <dsp:txXfrm>
        <a:off x="4684957" y="5333142"/>
        <a:ext cx="1360317" cy="976638"/>
      </dsp:txXfrm>
    </dsp:sp>
    <dsp:sp modelId="{1831CFD7-CDC3-4D56-B21D-07F67F80BE8F}">
      <dsp:nvSpPr>
        <dsp:cNvPr id="0" name=""/>
        <dsp:cNvSpPr/>
      </dsp:nvSpPr>
      <dsp:spPr>
        <a:xfrm>
          <a:off x="2326375" y="676670"/>
          <a:ext cx="5859829" cy="5859829"/>
        </a:xfrm>
        <a:prstGeom prst="pie">
          <a:avLst>
            <a:gd name="adj1" fmla="val 6942858"/>
            <a:gd name="adj2" fmla="val 10028574"/>
          </a:avLst>
        </a:prstGeom>
        <a:gradFill rotWithShape="0">
          <a:gsLst>
            <a:gs pos="0">
              <a:schemeClr val="accent3">
                <a:hueOff val="-629581"/>
                <a:satOff val="-31625"/>
                <a:lumOff val="-10980"/>
                <a:alphaOff val="0"/>
                <a:tint val="98000"/>
                <a:satMod val="110000"/>
                <a:lumMod val="104000"/>
              </a:schemeClr>
            </a:gs>
            <a:gs pos="69000">
              <a:schemeClr val="accent3">
                <a:hueOff val="-629581"/>
                <a:satOff val="-31625"/>
                <a:lumOff val="-10980"/>
                <a:alphaOff val="0"/>
                <a:shade val="88000"/>
                <a:satMod val="130000"/>
                <a:lumMod val="92000"/>
              </a:schemeClr>
            </a:gs>
            <a:gs pos="100000">
              <a:schemeClr val="accent3">
                <a:hueOff val="-629581"/>
                <a:satOff val="-31625"/>
                <a:lumOff val="-1098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Feature Engineering</a:t>
          </a:r>
          <a:endParaRPr lang="en-IN" sz="1600" kern="1200" dirty="0"/>
        </a:p>
      </dsp:txBody>
      <dsp:txXfrm>
        <a:off x="3028160" y="4147224"/>
        <a:ext cx="1395197" cy="1081278"/>
      </dsp:txXfrm>
    </dsp:sp>
    <dsp:sp modelId="{C9769315-3DDA-4644-813D-2A8A44541C89}">
      <dsp:nvSpPr>
        <dsp:cNvPr id="0" name=""/>
        <dsp:cNvSpPr/>
      </dsp:nvSpPr>
      <dsp:spPr>
        <a:xfrm>
          <a:off x="2299169" y="558079"/>
          <a:ext cx="5859829" cy="5859829"/>
        </a:xfrm>
        <a:prstGeom prst="pie">
          <a:avLst>
            <a:gd name="adj1" fmla="val 10028574"/>
            <a:gd name="adj2" fmla="val 13114284"/>
          </a:avLst>
        </a:prstGeom>
        <a:gradFill rotWithShape="0">
          <a:gsLst>
            <a:gs pos="0">
              <a:schemeClr val="accent3">
                <a:hueOff val="-786977"/>
                <a:satOff val="-39531"/>
                <a:lumOff val="-13725"/>
                <a:alphaOff val="0"/>
                <a:tint val="98000"/>
                <a:satMod val="110000"/>
                <a:lumMod val="104000"/>
              </a:schemeClr>
            </a:gs>
            <a:gs pos="69000">
              <a:schemeClr val="accent3">
                <a:hueOff val="-786977"/>
                <a:satOff val="-39531"/>
                <a:lumOff val="-13725"/>
                <a:alphaOff val="0"/>
                <a:shade val="88000"/>
                <a:satMod val="130000"/>
                <a:lumMod val="92000"/>
              </a:schemeClr>
            </a:gs>
            <a:gs pos="100000">
              <a:schemeClr val="accent3">
                <a:hueOff val="-786977"/>
                <a:satOff val="-39531"/>
                <a:lumOff val="-13725"/>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Re-Build Model</a:t>
          </a:r>
          <a:endParaRPr lang="en-IN" sz="1600" kern="1200" dirty="0"/>
        </a:p>
      </dsp:txBody>
      <dsp:txXfrm>
        <a:off x="2574721" y="2682267"/>
        <a:ext cx="1604477" cy="976638"/>
      </dsp:txXfrm>
    </dsp:sp>
    <dsp:sp modelId="{D1832F1D-BB26-4C3F-AA76-2C2ED1F1FBB8}">
      <dsp:nvSpPr>
        <dsp:cNvPr id="0" name=""/>
        <dsp:cNvSpPr/>
      </dsp:nvSpPr>
      <dsp:spPr>
        <a:xfrm>
          <a:off x="2374510" y="463903"/>
          <a:ext cx="5859829" cy="5859829"/>
        </a:xfrm>
        <a:prstGeom prst="pie">
          <a:avLst>
            <a:gd name="adj1" fmla="val 13114284"/>
            <a:gd name="adj2" fmla="val 16200000"/>
          </a:avLst>
        </a:prstGeom>
        <a:gradFill rotWithShape="0">
          <a:gsLst>
            <a:gs pos="0">
              <a:schemeClr val="accent3">
                <a:hueOff val="-944372"/>
                <a:satOff val="-47437"/>
                <a:lumOff val="-16470"/>
                <a:alphaOff val="0"/>
                <a:tint val="98000"/>
                <a:satMod val="110000"/>
                <a:lumMod val="104000"/>
              </a:schemeClr>
            </a:gs>
            <a:gs pos="69000">
              <a:schemeClr val="accent3">
                <a:hueOff val="-944372"/>
                <a:satOff val="-47437"/>
                <a:lumOff val="-16470"/>
                <a:alphaOff val="0"/>
                <a:shade val="88000"/>
                <a:satMod val="130000"/>
                <a:lumMod val="92000"/>
              </a:schemeClr>
            </a:gs>
            <a:gs pos="100000">
              <a:schemeClr val="accent3">
                <a:hueOff val="-944372"/>
                <a:satOff val="-47437"/>
                <a:lumOff val="-1647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Predictions</a:t>
          </a:r>
          <a:endParaRPr lang="en-IN" sz="1600" kern="1200" dirty="0"/>
        </a:p>
      </dsp:txBody>
      <dsp:txXfrm>
        <a:off x="3760638" y="1008030"/>
        <a:ext cx="1395197" cy="1116158"/>
      </dsp:txXfrm>
    </dsp:sp>
    <dsp:sp modelId="{DC1F06F1-0867-4B31-8A5E-56C2D9043D54}">
      <dsp:nvSpPr>
        <dsp:cNvPr id="0" name=""/>
        <dsp:cNvSpPr/>
      </dsp:nvSpPr>
      <dsp:spPr>
        <a:xfrm>
          <a:off x="2204280" y="-120818"/>
          <a:ext cx="6585332" cy="6585332"/>
        </a:xfrm>
        <a:prstGeom prst="circularArrow">
          <a:avLst>
            <a:gd name="adj1" fmla="val 5085"/>
            <a:gd name="adj2" fmla="val 327528"/>
            <a:gd name="adj3" fmla="val 18957827"/>
            <a:gd name="adj4" fmla="val 16200343"/>
            <a:gd name="adj5" fmla="val 5932"/>
          </a:avLst>
        </a:prstGeom>
        <a:solidFill>
          <a:schemeClr val="accent3">
            <a:hueOff val="0"/>
            <a:satOff val="0"/>
            <a:lumOff val="0"/>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36B1DAD-B795-4EC7-A484-0EBA83AB8C3E}">
      <dsp:nvSpPr>
        <dsp:cNvPr id="0" name=""/>
        <dsp:cNvSpPr/>
      </dsp:nvSpPr>
      <dsp:spPr>
        <a:xfrm>
          <a:off x="2206837" y="192316"/>
          <a:ext cx="6585332" cy="6585332"/>
        </a:xfrm>
        <a:prstGeom prst="circularArrow">
          <a:avLst>
            <a:gd name="adj1" fmla="val 5085"/>
            <a:gd name="adj2" fmla="val 327528"/>
            <a:gd name="adj3" fmla="val 443744"/>
            <a:gd name="adj4" fmla="val 19285776"/>
            <a:gd name="adj5" fmla="val 5932"/>
          </a:avLst>
        </a:prstGeom>
        <a:solidFill>
          <a:schemeClr val="accent3">
            <a:hueOff val="-157395"/>
            <a:satOff val="-7906"/>
            <a:lumOff val="-2745"/>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F18A7E4-F98C-42DD-8E7A-C823732F51CA}">
      <dsp:nvSpPr>
        <dsp:cNvPr id="0" name=""/>
        <dsp:cNvSpPr/>
      </dsp:nvSpPr>
      <dsp:spPr>
        <a:xfrm>
          <a:off x="2181360" y="314061"/>
          <a:ext cx="6585332" cy="6585332"/>
        </a:xfrm>
        <a:prstGeom prst="circularArrow">
          <a:avLst>
            <a:gd name="adj1" fmla="val 5085"/>
            <a:gd name="adj2" fmla="val 327528"/>
            <a:gd name="adj3" fmla="val 3529100"/>
            <a:gd name="adj4" fmla="val 770764"/>
            <a:gd name="adj5" fmla="val 5932"/>
          </a:avLst>
        </a:prstGeom>
        <a:solidFill>
          <a:schemeClr val="accent3">
            <a:hueOff val="-314791"/>
            <a:satOff val="-15812"/>
            <a:lumOff val="-5490"/>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D81A810-FBDC-4EDF-9721-BA54680F57C3}">
      <dsp:nvSpPr>
        <dsp:cNvPr id="0" name=""/>
        <dsp:cNvSpPr/>
      </dsp:nvSpPr>
      <dsp:spPr>
        <a:xfrm>
          <a:off x="2072449" y="366086"/>
          <a:ext cx="6585332" cy="6585332"/>
        </a:xfrm>
        <a:prstGeom prst="circularArrow">
          <a:avLst>
            <a:gd name="adj1" fmla="val 5085"/>
            <a:gd name="adj2" fmla="val 327528"/>
            <a:gd name="adj3" fmla="val 6615046"/>
            <a:gd name="adj4" fmla="val 3857426"/>
            <a:gd name="adj5" fmla="val 5932"/>
          </a:avLst>
        </a:prstGeom>
        <a:solidFill>
          <a:schemeClr val="accent3">
            <a:hueOff val="-472186"/>
            <a:satOff val="-23718"/>
            <a:lumOff val="-8235"/>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158FD23-D662-43A5-B17A-58D7B161A222}">
      <dsp:nvSpPr>
        <dsp:cNvPr id="0" name=""/>
        <dsp:cNvSpPr/>
      </dsp:nvSpPr>
      <dsp:spPr>
        <a:xfrm>
          <a:off x="1963539" y="314061"/>
          <a:ext cx="6585332" cy="6585332"/>
        </a:xfrm>
        <a:prstGeom prst="circularArrow">
          <a:avLst>
            <a:gd name="adj1" fmla="val 5085"/>
            <a:gd name="adj2" fmla="val 327528"/>
            <a:gd name="adj3" fmla="val 9701707"/>
            <a:gd name="adj4" fmla="val 6943371"/>
            <a:gd name="adj5" fmla="val 5932"/>
          </a:avLst>
        </a:prstGeom>
        <a:solidFill>
          <a:schemeClr val="accent3">
            <a:hueOff val="-629581"/>
            <a:satOff val="-31625"/>
            <a:lumOff val="-10980"/>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05BB1AA-2114-4AB8-B7CE-32A6DE64D663}">
      <dsp:nvSpPr>
        <dsp:cNvPr id="0" name=""/>
        <dsp:cNvSpPr/>
      </dsp:nvSpPr>
      <dsp:spPr>
        <a:xfrm>
          <a:off x="1887307" y="-4"/>
          <a:ext cx="6683190" cy="6976830"/>
        </a:xfrm>
        <a:prstGeom prst="circularArrow">
          <a:avLst>
            <a:gd name="adj1" fmla="val 5085"/>
            <a:gd name="adj2" fmla="val 327528"/>
            <a:gd name="adj3" fmla="val 12786695"/>
            <a:gd name="adj4" fmla="val 10028727"/>
            <a:gd name="adj5" fmla="val 5932"/>
          </a:avLst>
        </a:prstGeom>
        <a:solidFill>
          <a:schemeClr val="accent3">
            <a:hueOff val="-786977"/>
            <a:satOff val="-39531"/>
            <a:lumOff val="-13725"/>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604A105-F9D8-42DC-A712-E656E018EF58}">
      <dsp:nvSpPr>
        <dsp:cNvPr id="0" name=""/>
        <dsp:cNvSpPr/>
      </dsp:nvSpPr>
      <dsp:spPr>
        <a:xfrm>
          <a:off x="2012050" y="101151"/>
          <a:ext cx="6585332" cy="6585332"/>
        </a:xfrm>
        <a:prstGeom prst="circularArrow">
          <a:avLst>
            <a:gd name="adj1" fmla="val 5085"/>
            <a:gd name="adj2" fmla="val 327528"/>
            <a:gd name="adj3" fmla="val 15872129"/>
            <a:gd name="adj4" fmla="val 13114645"/>
            <a:gd name="adj5" fmla="val 5932"/>
          </a:avLst>
        </a:prstGeom>
        <a:solidFill>
          <a:schemeClr val="accent3">
            <a:hueOff val="-944372"/>
            <a:satOff val="-47437"/>
            <a:lumOff val="-16470"/>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090D1-8FBF-45FA-9DB0-26F0F0EAFA7B}" type="datetimeFigureOut">
              <a:rPr lang="en-IN" smtClean="0"/>
              <a:t>06-04-2023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5AEAAA-8069-4262-A237-7A9D6438572D}" type="slidenum">
              <a:rPr lang="en-IN" smtClean="0"/>
              <a:t>‹#›</a:t>
            </a:fld>
            <a:endParaRPr lang="en-IN"/>
          </a:p>
        </p:txBody>
      </p:sp>
    </p:spTree>
    <p:extLst>
      <p:ext uri="{BB962C8B-B14F-4D97-AF65-F5344CB8AC3E}">
        <p14:creationId xmlns:p14="http://schemas.microsoft.com/office/powerpoint/2010/main" val="624074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5AEAAA-8069-4262-A237-7A9D6438572D}" type="slidenum">
              <a:rPr lang="en-IN" smtClean="0"/>
              <a:t>4</a:t>
            </a:fld>
            <a:endParaRPr lang="en-IN"/>
          </a:p>
        </p:txBody>
      </p:sp>
    </p:spTree>
    <p:extLst>
      <p:ext uri="{BB962C8B-B14F-4D97-AF65-F5344CB8AC3E}">
        <p14:creationId xmlns:p14="http://schemas.microsoft.com/office/powerpoint/2010/main" val="276875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33C991-9A5D-4A40-9BE0-342B170B6BBF}" type="datetimeFigureOut">
              <a:rPr lang="en-IN" smtClean="0"/>
              <a:t>06-04-2023</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D1EF2EEF-D113-43BC-BA56-E94B56D15018}"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0971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33C991-9A5D-4A40-9BE0-342B170B6BBF}" type="datetimeFigureOut">
              <a:rPr lang="en-IN" smtClean="0"/>
              <a:t>06-04-2023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EF2EEF-D113-43BC-BA56-E94B56D15018}"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01322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33C991-9A5D-4A40-9BE0-342B170B6BBF}" type="datetimeFigureOut">
              <a:rPr lang="en-IN" smtClean="0"/>
              <a:t>06-04-2023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EF2EEF-D113-43BC-BA56-E94B56D15018}"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16997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33C991-9A5D-4A40-9BE0-342B170B6BBF}" type="datetimeFigureOut">
              <a:rPr lang="en-IN" smtClean="0"/>
              <a:t>06-04-2023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EF2EEF-D113-43BC-BA56-E94B56D15018}"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4046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33C991-9A5D-4A40-9BE0-342B170B6BBF}" type="datetimeFigureOut">
              <a:rPr lang="en-IN" smtClean="0"/>
              <a:t>06-04-2023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EF2EEF-D113-43BC-BA56-E94B56D15018}"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0377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33C991-9A5D-4A40-9BE0-342B170B6BBF}" type="datetimeFigureOut">
              <a:rPr lang="en-IN" smtClean="0"/>
              <a:t>06-04-2023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EF2EEF-D113-43BC-BA56-E94B56D15018}"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67275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33C991-9A5D-4A40-9BE0-342B170B6BBF}" type="datetimeFigureOut">
              <a:rPr lang="en-IN" smtClean="0"/>
              <a:t>06-04-2023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1EF2EEF-D113-43BC-BA56-E94B56D15018}"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7740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33C991-9A5D-4A40-9BE0-342B170B6BBF}" type="datetimeFigureOut">
              <a:rPr lang="en-IN" smtClean="0"/>
              <a:t>06-04-2023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1EF2EEF-D113-43BC-BA56-E94B56D15018}"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98276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33C991-9A5D-4A40-9BE0-342B170B6BBF}" type="datetimeFigureOut">
              <a:rPr lang="en-IN" smtClean="0"/>
              <a:t>06-04-2023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1EF2EEF-D113-43BC-BA56-E94B56D15018}" type="slidenum">
              <a:rPr lang="en-IN" smtClean="0"/>
              <a:t>‹#›</a:t>
            </a:fld>
            <a:endParaRPr lang="en-IN"/>
          </a:p>
        </p:txBody>
      </p:sp>
    </p:spTree>
    <p:extLst>
      <p:ext uri="{BB962C8B-B14F-4D97-AF65-F5344CB8AC3E}">
        <p14:creationId xmlns:p14="http://schemas.microsoft.com/office/powerpoint/2010/main" val="728436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33C991-9A5D-4A40-9BE0-342B170B6BBF}" type="datetimeFigureOut">
              <a:rPr lang="en-IN" smtClean="0"/>
              <a:t>06-04-2023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EF2EEF-D113-43BC-BA56-E94B56D15018}"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4192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633C991-9A5D-4A40-9BE0-342B170B6BBF}" type="datetimeFigureOut">
              <a:rPr lang="en-IN" smtClean="0"/>
              <a:t>06-04-2023</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D1EF2EEF-D113-43BC-BA56-E94B56D15018}"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03394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633C991-9A5D-4A40-9BE0-342B170B6BBF}" type="datetimeFigureOut">
              <a:rPr lang="en-IN" smtClean="0"/>
              <a:t>06-04-2023</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1EF2EEF-D113-43BC-BA56-E94B56D15018}"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218292"/>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7B5B-175D-4774-BF19-F85788C7523A}"/>
              </a:ext>
            </a:extLst>
          </p:cNvPr>
          <p:cNvSpPr>
            <a:spLocks noGrp="1"/>
          </p:cNvSpPr>
          <p:nvPr>
            <p:ph type="ctrTitle"/>
          </p:nvPr>
        </p:nvSpPr>
        <p:spPr>
          <a:xfrm>
            <a:off x="1516625" y="702026"/>
            <a:ext cx="9144000" cy="1386195"/>
          </a:xfrm>
        </p:spPr>
        <p:txBody>
          <a:bodyPr anchor="ctr">
            <a:normAutofit fontScale="90000"/>
          </a:bodyPr>
          <a:lstStyle/>
          <a:p>
            <a:r>
              <a:rPr lang="en-US" sz="8000" b="1" dirty="0"/>
              <a:t>CHURN ANALYSIS</a:t>
            </a:r>
            <a:endParaRPr lang="en-IN" sz="8000" b="1" dirty="0"/>
          </a:p>
        </p:txBody>
      </p:sp>
      <p:sp>
        <p:nvSpPr>
          <p:cNvPr id="3" name="Subtitle 2">
            <a:extLst>
              <a:ext uri="{FF2B5EF4-FFF2-40B4-BE49-F238E27FC236}">
                <a16:creationId xmlns:a16="http://schemas.microsoft.com/office/drawing/2014/main" id="{0491F166-0315-442B-A6E9-2E9B352C3511}"/>
              </a:ext>
            </a:extLst>
          </p:cNvPr>
          <p:cNvSpPr>
            <a:spLocks noGrp="1"/>
          </p:cNvSpPr>
          <p:nvPr>
            <p:ph type="subTitle" idx="1"/>
          </p:nvPr>
        </p:nvSpPr>
        <p:spPr>
          <a:xfrm>
            <a:off x="1702363" y="1907413"/>
            <a:ext cx="9144000" cy="1655762"/>
          </a:xfrm>
        </p:spPr>
        <p:txBody>
          <a:bodyPr>
            <a:normAutofit fontScale="77500" lnSpcReduction="20000"/>
          </a:bodyPr>
          <a:lstStyle/>
          <a:p>
            <a:pPr algn="ctr"/>
            <a:r>
              <a:rPr lang="en-US" sz="3200" dirty="0"/>
              <a:t>GROUP-6</a:t>
            </a:r>
          </a:p>
          <a:p>
            <a:pPr algn="ctr"/>
            <a:r>
              <a:rPr lang="en-US" sz="3200" dirty="0"/>
              <a:t>Mentor Name: Miss. Aishwarya</a:t>
            </a:r>
          </a:p>
          <a:p>
            <a:pPr algn="ctr"/>
            <a:r>
              <a:rPr lang="en-US" sz="3200" dirty="0"/>
              <a:t>Date: March 2023</a:t>
            </a:r>
            <a:endParaRPr lang="en-IN" sz="3200" dirty="0"/>
          </a:p>
        </p:txBody>
      </p:sp>
      <p:pic>
        <p:nvPicPr>
          <p:cNvPr id="4" name="Google Shape;449;p15">
            <a:extLst>
              <a:ext uri="{FF2B5EF4-FFF2-40B4-BE49-F238E27FC236}">
                <a16:creationId xmlns:a16="http://schemas.microsoft.com/office/drawing/2014/main" id="{CF428603-E3DD-44BD-91E5-9764FD9A1C6F}"/>
              </a:ext>
            </a:extLst>
          </p:cNvPr>
          <p:cNvPicPr preferRelativeResize="0"/>
          <p:nvPr/>
        </p:nvPicPr>
        <p:blipFill rotWithShape="1">
          <a:blip r:embed="rId2">
            <a:alphaModFix/>
          </a:blip>
          <a:srcRect/>
          <a:stretch/>
        </p:blipFill>
        <p:spPr>
          <a:xfrm>
            <a:off x="0" y="5373621"/>
            <a:ext cx="2065420" cy="782353"/>
          </a:xfrm>
          <a:prstGeom prst="rect">
            <a:avLst/>
          </a:prstGeom>
          <a:noFill/>
          <a:ln>
            <a:noFill/>
          </a:ln>
        </p:spPr>
      </p:pic>
    </p:spTree>
    <p:extLst>
      <p:ext uri="{BB962C8B-B14F-4D97-AF65-F5344CB8AC3E}">
        <p14:creationId xmlns:p14="http://schemas.microsoft.com/office/powerpoint/2010/main" val="2050310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BB6BB8-B65F-4201-BBD0-16233420B8D4}"/>
              </a:ext>
            </a:extLst>
          </p:cNvPr>
          <p:cNvSpPr>
            <a:spLocks noGrp="1"/>
          </p:cNvSpPr>
          <p:nvPr>
            <p:ph type="title"/>
          </p:nvPr>
        </p:nvSpPr>
        <p:spPr>
          <a:xfrm>
            <a:off x="190500" y="196339"/>
            <a:ext cx="8639175" cy="774332"/>
          </a:xfrm>
          <a:prstGeom prst="roundRect">
            <a:avLst/>
          </a:prstGeom>
          <a:blipFill>
            <a:blip r:embed="rId2"/>
            <a:tile tx="0" ty="0" sx="100000" sy="100000" flip="none" algn="tl"/>
          </a:blipFill>
          <a:ln w="38100">
            <a:solidFill>
              <a:schemeClr val="tx1"/>
            </a:solidFill>
          </a:ln>
          <a:scene3d>
            <a:camera prst="orthographicFront"/>
            <a:lightRig rig="threePt" dir="t"/>
          </a:scene3d>
          <a:sp3d>
            <a:bevelT w="165100" prst="coolSlant"/>
          </a:sp3d>
        </p:spPr>
        <p:txBody>
          <a:bodyPr>
            <a:normAutofit fontScale="90000"/>
          </a:bodyPr>
          <a:lstStyle/>
          <a:p>
            <a:r>
              <a:rPr lang="en-US" sz="6000" b="1" dirty="0"/>
              <a:t>Visualization</a:t>
            </a:r>
            <a:endParaRPr lang="en-IN" sz="6000" b="1" dirty="0"/>
          </a:p>
        </p:txBody>
      </p:sp>
      <p:sp>
        <p:nvSpPr>
          <p:cNvPr id="12" name="Content Placeholder 2">
            <a:extLst>
              <a:ext uri="{FF2B5EF4-FFF2-40B4-BE49-F238E27FC236}">
                <a16:creationId xmlns:a16="http://schemas.microsoft.com/office/drawing/2014/main" id="{7F6FC19F-2365-BCBD-C4BA-4DB489937355}"/>
              </a:ext>
            </a:extLst>
          </p:cNvPr>
          <p:cNvSpPr>
            <a:spLocks noGrp="1"/>
          </p:cNvSpPr>
          <p:nvPr>
            <p:ph idx="1"/>
          </p:nvPr>
        </p:nvSpPr>
        <p:spPr>
          <a:xfrm>
            <a:off x="989421" y="4663574"/>
            <a:ext cx="3334870" cy="1610615"/>
          </a:xfrm>
        </p:spPr>
        <p:txBody>
          <a:bodyPr vert="horz" lIns="91440" tIns="45720" rIns="91440" bIns="45720" rtlCol="0">
            <a:normAutofit/>
          </a:bodyPr>
          <a:lstStyle/>
          <a:p>
            <a:pPr marL="0" indent="0">
              <a:lnSpc>
                <a:spcPct val="115000"/>
              </a:lnSpc>
              <a:spcBef>
                <a:spcPts val="0"/>
              </a:spcBef>
              <a:buNone/>
            </a:pPr>
            <a:r>
              <a:rPr lang="en-US" sz="2000" dirty="0">
                <a:latin typeface="Verdana" panose="020B0604030504040204" pitchFamily="34" charset="0"/>
                <a:ea typeface="Verdana" panose="020B0604030504040204" pitchFamily="34" charset="0"/>
                <a:cs typeface="Arial" panose="020B0604020202020204" pitchFamily="34" charset="0"/>
              </a:rPr>
              <a:t>Churn count based on </a:t>
            </a:r>
            <a:r>
              <a:rPr lang="en-US" sz="2000" dirty="0" err="1">
                <a:latin typeface="Verdana" panose="020B0604030504040204" pitchFamily="34" charset="0"/>
                <a:ea typeface="Verdana" panose="020B0604030504040204" pitchFamily="34" charset="0"/>
                <a:cs typeface="Arial" panose="020B0604020202020204" pitchFamily="34" charset="0"/>
              </a:rPr>
              <a:t>intl</a:t>
            </a:r>
            <a:r>
              <a:rPr lang="en-US" sz="2000" dirty="0">
                <a:latin typeface="Verdana" panose="020B0604030504040204" pitchFamily="34" charset="0"/>
                <a:ea typeface="Verdana" panose="020B0604030504040204" pitchFamily="34" charset="0"/>
                <a:cs typeface="Arial" panose="020B0604020202020204" pitchFamily="34" charset="0"/>
              </a:rPr>
              <a:t> plan</a:t>
            </a:r>
            <a:endParaRPr lang="en-IN" sz="2000" dirty="0">
              <a:latin typeface="Verdana" panose="020B0604030504040204" pitchFamily="34" charset="0"/>
              <a:ea typeface="Verdana" panose="020B060403050404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E77A68A-7323-3236-97F1-8BBB0A8756C8}"/>
              </a:ext>
            </a:extLst>
          </p:cNvPr>
          <p:cNvPicPr>
            <a:picLocks noChangeAspect="1"/>
          </p:cNvPicPr>
          <p:nvPr/>
        </p:nvPicPr>
        <p:blipFill>
          <a:blip r:embed="rId3"/>
          <a:stretch>
            <a:fillRect/>
          </a:stretch>
        </p:blipFill>
        <p:spPr>
          <a:xfrm>
            <a:off x="4415328" y="1589192"/>
            <a:ext cx="6881128" cy="2982807"/>
          </a:xfrm>
          <a:prstGeom prst="rect">
            <a:avLst/>
          </a:prstGeom>
        </p:spPr>
      </p:pic>
      <p:sp>
        <p:nvSpPr>
          <p:cNvPr id="7" name="Content Placeholder 2">
            <a:extLst>
              <a:ext uri="{FF2B5EF4-FFF2-40B4-BE49-F238E27FC236}">
                <a16:creationId xmlns:a16="http://schemas.microsoft.com/office/drawing/2014/main" id="{1093B12C-2DFD-6C6D-8570-5CCFB512EFEA}"/>
              </a:ext>
            </a:extLst>
          </p:cNvPr>
          <p:cNvSpPr txBox="1">
            <a:spLocks/>
          </p:cNvSpPr>
          <p:nvPr/>
        </p:nvSpPr>
        <p:spPr>
          <a:xfrm>
            <a:off x="4715015" y="4663574"/>
            <a:ext cx="3334870" cy="1610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buNone/>
            </a:pPr>
            <a:r>
              <a:rPr lang="en-US" sz="2000" dirty="0">
                <a:latin typeface="Verdana" panose="020B0604030504040204" pitchFamily="34" charset="0"/>
                <a:ea typeface="Verdana" panose="020B0604030504040204" pitchFamily="34" charset="0"/>
                <a:cs typeface="Arial" panose="020B0604020202020204" pitchFamily="34" charset="0"/>
              </a:rPr>
              <a:t>Distribution of day minutes for churned customers</a:t>
            </a:r>
            <a:endParaRPr lang="en-IN" sz="2000" dirty="0">
              <a:latin typeface="Verdana" panose="020B0604030504040204" pitchFamily="34" charset="0"/>
              <a:ea typeface="Verdana" panose="020B0604030504040204" pitchFamily="34" charset="0"/>
              <a:cs typeface="Times New Roman" panose="02020603050405020304" pitchFamily="18" charset="0"/>
            </a:endParaRPr>
          </a:p>
          <a:p>
            <a:pPr marL="0" indent="0">
              <a:lnSpc>
                <a:spcPct val="115000"/>
              </a:lnSpc>
              <a:spcBef>
                <a:spcPts val="0"/>
              </a:spcBef>
              <a:buFont typeface="Arial" panose="020B0604020202020204" pitchFamily="34" charset="0"/>
              <a:buNone/>
            </a:pPr>
            <a:endParaRPr lang="en-IN" sz="2000" b="1" dirty="0">
              <a:latin typeface="Verdana" panose="020B0604030504040204" pitchFamily="34" charset="0"/>
              <a:ea typeface="Verdana" panose="020B0604030504040204" pitchFamily="34"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B3FF8F5-6241-7219-CA24-88FCE902345A}"/>
              </a:ext>
            </a:extLst>
          </p:cNvPr>
          <p:cNvSpPr txBox="1">
            <a:spLocks/>
          </p:cNvSpPr>
          <p:nvPr/>
        </p:nvSpPr>
        <p:spPr>
          <a:xfrm>
            <a:off x="8032242" y="4571999"/>
            <a:ext cx="3334870" cy="1610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buNone/>
            </a:pPr>
            <a:r>
              <a:rPr lang="en-US" sz="2000" dirty="0">
                <a:latin typeface="Verdana" panose="020B0604030504040204" pitchFamily="34" charset="0"/>
                <a:ea typeface="Verdana" panose="020B0604030504040204" pitchFamily="34" charset="0"/>
                <a:cs typeface="Arial" panose="020B0604020202020204" pitchFamily="34" charset="0"/>
              </a:rPr>
              <a:t>Distribution of night minutes for churned customers</a:t>
            </a:r>
            <a:endParaRPr lang="en-IN" sz="2000" dirty="0">
              <a:latin typeface="Verdana" panose="020B0604030504040204" pitchFamily="34" charset="0"/>
              <a:ea typeface="Verdana" panose="020B0604030504040204" pitchFamily="34" charset="0"/>
              <a:cs typeface="Times New Roman" panose="02020603050405020304" pitchFamily="18" charset="0"/>
            </a:endParaRPr>
          </a:p>
          <a:p>
            <a:pPr marL="0" indent="0">
              <a:lnSpc>
                <a:spcPct val="115000"/>
              </a:lnSpc>
              <a:spcBef>
                <a:spcPts val="0"/>
              </a:spcBef>
              <a:buFont typeface="Arial" panose="020B0604020202020204" pitchFamily="34" charset="0"/>
              <a:buNone/>
            </a:pPr>
            <a:endParaRPr lang="en-IN" sz="2000" b="1" dirty="0">
              <a:latin typeface="Verdana" panose="020B0604030504040204" pitchFamily="34" charset="0"/>
              <a:ea typeface="Verdana" panose="020B060403050404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829593B6-8BE2-1E2B-42F8-D2140B8696BA}"/>
              </a:ext>
            </a:extLst>
          </p:cNvPr>
          <p:cNvPicPr>
            <a:picLocks noChangeAspect="1"/>
          </p:cNvPicPr>
          <p:nvPr/>
        </p:nvPicPr>
        <p:blipFill>
          <a:blip r:embed="rId4"/>
          <a:stretch>
            <a:fillRect/>
          </a:stretch>
        </p:blipFill>
        <p:spPr>
          <a:xfrm>
            <a:off x="708553" y="1654436"/>
            <a:ext cx="3334870" cy="3009138"/>
          </a:xfrm>
          <a:prstGeom prst="rect">
            <a:avLst/>
          </a:prstGeom>
        </p:spPr>
      </p:pic>
      <p:pic>
        <p:nvPicPr>
          <p:cNvPr id="14" name="Picture 13">
            <a:extLst>
              <a:ext uri="{FF2B5EF4-FFF2-40B4-BE49-F238E27FC236}">
                <a16:creationId xmlns:a16="http://schemas.microsoft.com/office/drawing/2014/main" id="{2622B9CC-0A75-95C4-F3B3-743BA45354A3}"/>
              </a:ext>
            </a:extLst>
          </p:cNvPr>
          <p:cNvPicPr>
            <a:picLocks noChangeAspect="1"/>
          </p:cNvPicPr>
          <p:nvPr/>
        </p:nvPicPr>
        <p:blipFill>
          <a:blip r:embed="rId5"/>
          <a:stretch>
            <a:fillRect/>
          </a:stretch>
        </p:blipFill>
        <p:spPr>
          <a:xfrm>
            <a:off x="824888" y="5613010"/>
            <a:ext cx="3457217" cy="804004"/>
          </a:xfrm>
          <a:prstGeom prst="rect">
            <a:avLst/>
          </a:prstGeom>
        </p:spPr>
      </p:pic>
    </p:spTree>
    <p:extLst>
      <p:ext uri="{BB962C8B-B14F-4D97-AF65-F5344CB8AC3E}">
        <p14:creationId xmlns:p14="http://schemas.microsoft.com/office/powerpoint/2010/main" val="644839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5C354BD-54A3-6729-60D8-FC6C55519B0F}"/>
              </a:ext>
            </a:extLst>
          </p:cNvPr>
          <p:cNvSpPr>
            <a:spLocks noGrp="1"/>
          </p:cNvSpPr>
          <p:nvPr>
            <p:ph type="title"/>
          </p:nvPr>
        </p:nvSpPr>
        <p:spPr>
          <a:xfrm>
            <a:off x="190500" y="196339"/>
            <a:ext cx="8624888" cy="774332"/>
          </a:xfrm>
          <a:prstGeom prst="roundRect">
            <a:avLst/>
          </a:prstGeom>
          <a:blipFill>
            <a:blip r:embed="rId2"/>
            <a:tile tx="0" ty="0" sx="100000" sy="100000" flip="none" algn="tl"/>
          </a:blipFill>
          <a:ln w="38100">
            <a:solidFill>
              <a:schemeClr val="tx1"/>
            </a:solidFill>
          </a:ln>
          <a:scene3d>
            <a:camera prst="orthographicFront"/>
            <a:lightRig rig="threePt" dir="t"/>
          </a:scene3d>
          <a:sp3d>
            <a:bevelT w="165100" prst="coolSlant"/>
          </a:sp3d>
        </p:spPr>
        <p:txBody>
          <a:bodyPr>
            <a:normAutofit fontScale="90000"/>
          </a:bodyPr>
          <a:lstStyle/>
          <a:p>
            <a:r>
              <a:rPr lang="en-US" sz="6000" b="1" dirty="0"/>
              <a:t>Visualization</a:t>
            </a:r>
            <a:endParaRPr lang="en-IN" sz="6000" b="1" dirty="0"/>
          </a:p>
        </p:txBody>
      </p:sp>
      <p:sp>
        <p:nvSpPr>
          <p:cNvPr id="12" name="Content Placeholder 2">
            <a:extLst>
              <a:ext uri="{FF2B5EF4-FFF2-40B4-BE49-F238E27FC236}">
                <a16:creationId xmlns:a16="http://schemas.microsoft.com/office/drawing/2014/main" id="{7F6FC19F-2365-BCBD-C4BA-4DB489937355}"/>
              </a:ext>
            </a:extLst>
          </p:cNvPr>
          <p:cNvSpPr>
            <a:spLocks noGrp="1"/>
          </p:cNvSpPr>
          <p:nvPr>
            <p:ph idx="1"/>
          </p:nvPr>
        </p:nvSpPr>
        <p:spPr>
          <a:xfrm>
            <a:off x="787791" y="4663574"/>
            <a:ext cx="10860258" cy="1610615"/>
          </a:xfrm>
        </p:spPr>
        <p:txBody>
          <a:bodyPr vert="horz" lIns="91440" tIns="45720" rIns="91440" bIns="45720" rtlCol="0">
            <a:normAutofit fontScale="92500" lnSpcReduction="10000"/>
          </a:bodyPr>
          <a:lstStyle/>
          <a:p>
            <a:pPr marL="0" indent="0">
              <a:lnSpc>
                <a:spcPct val="115000"/>
              </a:lnSpc>
              <a:spcBef>
                <a:spcPts val="0"/>
              </a:spcBef>
              <a:buNone/>
            </a:pPr>
            <a:r>
              <a:rPr lang="en-GB" sz="2000" dirty="0">
                <a:latin typeface="Verdana" panose="020B0604030504040204" pitchFamily="34" charset="0"/>
                <a:ea typeface="Verdana" panose="020B0604030504040204" pitchFamily="34" charset="0"/>
                <a:cs typeface="Arial" panose="020B0604020202020204" pitchFamily="34" charset="0"/>
              </a:rPr>
              <a:t>There are 3010 customers who don’t have a international plan.</a:t>
            </a:r>
          </a:p>
          <a:p>
            <a:pPr marL="0" indent="0">
              <a:lnSpc>
                <a:spcPct val="115000"/>
              </a:lnSpc>
              <a:spcBef>
                <a:spcPts val="0"/>
              </a:spcBef>
              <a:buNone/>
            </a:pPr>
            <a:r>
              <a:rPr lang="en-GB" sz="2000" dirty="0">
                <a:latin typeface="Verdana" panose="020B0604030504040204" pitchFamily="34" charset="0"/>
                <a:ea typeface="Verdana" panose="020B0604030504040204" pitchFamily="34" charset="0"/>
                <a:cs typeface="Arial" panose="020B0604020202020204" pitchFamily="34" charset="0"/>
              </a:rPr>
              <a:t>There are 323 customers who have a international plan.</a:t>
            </a:r>
          </a:p>
          <a:p>
            <a:pPr marL="0" indent="0">
              <a:lnSpc>
                <a:spcPct val="115000"/>
              </a:lnSpc>
              <a:spcBef>
                <a:spcPts val="0"/>
              </a:spcBef>
              <a:buNone/>
            </a:pPr>
            <a:r>
              <a:rPr lang="en-GB" sz="2000" dirty="0">
                <a:latin typeface="Verdana" panose="020B0604030504040204" pitchFamily="34" charset="0"/>
                <a:ea typeface="Verdana" panose="020B0604030504040204" pitchFamily="34" charset="0"/>
                <a:cs typeface="Arial" panose="020B0604020202020204" pitchFamily="34" charset="0"/>
              </a:rPr>
              <a:t>Among those who have a international plan 42.4 % people churn.</a:t>
            </a:r>
          </a:p>
          <a:p>
            <a:pPr marL="0" indent="0">
              <a:lnSpc>
                <a:spcPct val="115000"/>
              </a:lnSpc>
              <a:spcBef>
                <a:spcPts val="0"/>
              </a:spcBef>
              <a:buNone/>
            </a:pPr>
            <a:r>
              <a:rPr lang="en-GB" sz="2000" dirty="0">
                <a:latin typeface="Verdana" panose="020B0604030504040204" pitchFamily="34" charset="0"/>
                <a:ea typeface="Verdana" panose="020B0604030504040204" pitchFamily="34" charset="0"/>
                <a:cs typeface="Arial" panose="020B0604020202020204" pitchFamily="34" charset="0"/>
              </a:rPr>
              <a:t>Whereas among those who </a:t>
            </a:r>
            <a:r>
              <a:rPr lang="en-GB" sz="2000" dirty="0" err="1">
                <a:latin typeface="Verdana" panose="020B0604030504040204" pitchFamily="34" charset="0"/>
                <a:ea typeface="Verdana" panose="020B0604030504040204" pitchFamily="34" charset="0"/>
                <a:cs typeface="Arial" panose="020B0604020202020204" pitchFamily="34" charset="0"/>
              </a:rPr>
              <a:t>dont</a:t>
            </a:r>
            <a:r>
              <a:rPr lang="en-GB" sz="2000" dirty="0">
                <a:latin typeface="Verdana" panose="020B0604030504040204" pitchFamily="34" charset="0"/>
                <a:ea typeface="Verdana" panose="020B0604030504040204" pitchFamily="34" charset="0"/>
                <a:cs typeface="Arial" panose="020B0604020202020204" pitchFamily="34" charset="0"/>
              </a:rPr>
              <a:t> have a international plan only 11.4 % people churn.</a:t>
            </a:r>
          </a:p>
          <a:p>
            <a:pPr marL="0" indent="0">
              <a:lnSpc>
                <a:spcPct val="115000"/>
              </a:lnSpc>
              <a:spcBef>
                <a:spcPts val="0"/>
              </a:spcBef>
              <a:buNone/>
            </a:pPr>
            <a:r>
              <a:rPr lang="en-GB" sz="2000" dirty="0">
                <a:latin typeface="Verdana" panose="020B0604030504040204" pitchFamily="34" charset="0"/>
                <a:ea typeface="Verdana" panose="020B0604030504040204" pitchFamily="34" charset="0"/>
                <a:cs typeface="Arial" panose="020B0604020202020204" pitchFamily="34" charset="0"/>
              </a:rPr>
              <a:t>So basically the people who bought International plans are churning in big numbers.</a:t>
            </a:r>
          </a:p>
        </p:txBody>
      </p:sp>
      <p:sp>
        <p:nvSpPr>
          <p:cNvPr id="7" name="Content Placeholder 2">
            <a:extLst>
              <a:ext uri="{FF2B5EF4-FFF2-40B4-BE49-F238E27FC236}">
                <a16:creationId xmlns:a16="http://schemas.microsoft.com/office/drawing/2014/main" id="{1093B12C-2DFD-6C6D-8570-5CCFB512EFEA}"/>
              </a:ext>
            </a:extLst>
          </p:cNvPr>
          <p:cNvSpPr txBox="1">
            <a:spLocks/>
          </p:cNvSpPr>
          <p:nvPr/>
        </p:nvSpPr>
        <p:spPr>
          <a:xfrm>
            <a:off x="8710239" y="2623692"/>
            <a:ext cx="3334870" cy="1610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buNone/>
            </a:pPr>
            <a:r>
              <a:rPr lang="en-US" sz="2000" dirty="0">
                <a:latin typeface="Verdana" panose="020B0604030504040204" pitchFamily="34" charset="0"/>
                <a:ea typeface="Verdana" panose="020B0604030504040204" pitchFamily="34" charset="0"/>
                <a:cs typeface="Arial" panose="020B0604020202020204" pitchFamily="34" charset="0"/>
              </a:rPr>
              <a:t>Distribution of </a:t>
            </a:r>
            <a:r>
              <a:rPr lang="en-GB" sz="2000" dirty="0">
                <a:latin typeface="Verdana" panose="020B0604030504040204" pitchFamily="34" charset="0"/>
                <a:ea typeface="Verdana" panose="020B0604030504040204" pitchFamily="34" charset="0"/>
                <a:cs typeface="Arial" panose="020B0604020202020204" pitchFamily="34" charset="0"/>
              </a:rPr>
              <a:t>international customers</a:t>
            </a:r>
            <a:endParaRPr lang="en-IN" sz="2000" dirty="0">
              <a:latin typeface="Verdana" panose="020B0604030504040204" pitchFamily="34" charset="0"/>
              <a:ea typeface="Verdana" panose="020B0604030504040204" pitchFamily="34" charset="0"/>
              <a:cs typeface="Times New Roman" panose="02020603050405020304" pitchFamily="18" charset="0"/>
            </a:endParaRPr>
          </a:p>
          <a:p>
            <a:pPr marL="0" indent="0">
              <a:lnSpc>
                <a:spcPct val="115000"/>
              </a:lnSpc>
              <a:spcBef>
                <a:spcPts val="0"/>
              </a:spcBef>
              <a:buFont typeface="Arial" panose="020B0604020202020204" pitchFamily="34" charset="0"/>
              <a:buNone/>
            </a:pPr>
            <a:endParaRPr lang="en-IN" sz="2000" b="1" dirty="0">
              <a:latin typeface="Verdana" panose="020B0604030504040204" pitchFamily="34" charset="0"/>
              <a:ea typeface="Verdana" panose="020B060403050404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FEF02255-95C8-E8AD-A12F-907CB40C74B3}"/>
              </a:ext>
            </a:extLst>
          </p:cNvPr>
          <p:cNvPicPr>
            <a:picLocks noChangeAspect="1"/>
          </p:cNvPicPr>
          <p:nvPr/>
        </p:nvPicPr>
        <p:blipFill>
          <a:blip r:embed="rId3"/>
          <a:stretch>
            <a:fillRect/>
          </a:stretch>
        </p:blipFill>
        <p:spPr>
          <a:xfrm>
            <a:off x="559158" y="1493243"/>
            <a:ext cx="4229850" cy="2741131"/>
          </a:xfrm>
          <a:prstGeom prst="rect">
            <a:avLst/>
          </a:prstGeom>
        </p:spPr>
      </p:pic>
      <p:pic>
        <p:nvPicPr>
          <p:cNvPr id="11" name="Picture 10">
            <a:extLst>
              <a:ext uri="{FF2B5EF4-FFF2-40B4-BE49-F238E27FC236}">
                <a16:creationId xmlns:a16="http://schemas.microsoft.com/office/drawing/2014/main" id="{B0AD67C6-B054-12AF-E6EC-A6C44822E199}"/>
              </a:ext>
            </a:extLst>
          </p:cNvPr>
          <p:cNvPicPr>
            <a:picLocks noChangeAspect="1"/>
          </p:cNvPicPr>
          <p:nvPr/>
        </p:nvPicPr>
        <p:blipFill>
          <a:blip r:embed="rId4"/>
          <a:stretch>
            <a:fillRect/>
          </a:stretch>
        </p:blipFill>
        <p:spPr>
          <a:xfrm>
            <a:off x="5313161" y="1493242"/>
            <a:ext cx="3141522" cy="2658211"/>
          </a:xfrm>
          <a:prstGeom prst="rect">
            <a:avLst/>
          </a:prstGeom>
        </p:spPr>
      </p:pic>
    </p:spTree>
    <p:extLst>
      <p:ext uri="{BB962C8B-B14F-4D97-AF65-F5344CB8AC3E}">
        <p14:creationId xmlns:p14="http://schemas.microsoft.com/office/powerpoint/2010/main" val="2784845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DC3E9B-AD6C-B17D-4EAC-48CEFE9812B7}"/>
              </a:ext>
            </a:extLst>
          </p:cNvPr>
          <p:cNvSpPr>
            <a:spLocks noGrp="1"/>
          </p:cNvSpPr>
          <p:nvPr>
            <p:ph type="title"/>
          </p:nvPr>
        </p:nvSpPr>
        <p:spPr>
          <a:xfrm>
            <a:off x="190500" y="196339"/>
            <a:ext cx="7739063" cy="774332"/>
          </a:xfrm>
          <a:prstGeom prst="roundRect">
            <a:avLst/>
          </a:prstGeom>
          <a:blipFill>
            <a:blip r:embed="rId2"/>
            <a:tile tx="0" ty="0" sx="100000" sy="100000" flip="none" algn="tl"/>
          </a:blipFill>
          <a:ln w="38100">
            <a:solidFill>
              <a:schemeClr val="tx1"/>
            </a:solidFill>
          </a:ln>
          <a:scene3d>
            <a:camera prst="orthographicFront"/>
            <a:lightRig rig="threePt" dir="t"/>
          </a:scene3d>
          <a:sp3d>
            <a:bevelT w="165100" prst="coolSlant"/>
          </a:sp3d>
        </p:spPr>
        <p:txBody>
          <a:bodyPr>
            <a:normAutofit fontScale="90000"/>
          </a:bodyPr>
          <a:lstStyle/>
          <a:p>
            <a:r>
              <a:rPr lang="en-US" sz="6000" b="1" dirty="0"/>
              <a:t>Visualization</a:t>
            </a:r>
            <a:endParaRPr lang="en-IN" sz="6000" b="1" dirty="0"/>
          </a:p>
        </p:txBody>
      </p:sp>
      <p:sp>
        <p:nvSpPr>
          <p:cNvPr id="12" name="Content Placeholder 2">
            <a:extLst>
              <a:ext uri="{FF2B5EF4-FFF2-40B4-BE49-F238E27FC236}">
                <a16:creationId xmlns:a16="http://schemas.microsoft.com/office/drawing/2014/main" id="{7F6FC19F-2365-BCBD-C4BA-4DB489937355}"/>
              </a:ext>
            </a:extLst>
          </p:cNvPr>
          <p:cNvSpPr>
            <a:spLocks noGrp="1"/>
          </p:cNvSpPr>
          <p:nvPr>
            <p:ph idx="1"/>
          </p:nvPr>
        </p:nvSpPr>
        <p:spPr>
          <a:xfrm>
            <a:off x="787791" y="4663574"/>
            <a:ext cx="10860258" cy="1610615"/>
          </a:xfrm>
        </p:spPr>
        <p:txBody>
          <a:bodyPr vert="horz" lIns="91440" tIns="45720" rIns="91440" bIns="45720" rtlCol="0">
            <a:normAutofit/>
          </a:bodyPr>
          <a:lstStyle/>
          <a:p>
            <a:pPr marL="0" indent="0">
              <a:lnSpc>
                <a:spcPct val="115000"/>
              </a:lnSpc>
              <a:spcBef>
                <a:spcPts val="0"/>
              </a:spcBef>
              <a:buNone/>
            </a:pPr>
            <a:r>
              <a:rPr lang="en-GB" sz="2000" dirty="0">
                <a:latin typeface="Verdana" panose="020B0604030504040204" pitchFamily="34" charset="0"/>
                <a:ea typeface="Verdana" panose="020B0604030504040204" pitchFamily="34" charset="0"/>
                <a:cs typeface="Arial" panose="020B0604020202020204" pitchFamily="34" charset="0"/>
              </a:rPr>
              <a:t>As we can see there is are no clear relation between voice mail plan and churn so we can't clearly say anything.</a:t>
            </a:r>
          </a:p>
          <a:p>
            <a:pPr marL="0" indent="0">
              <a:lnSpc>
                <a:spcPct val="115000"/>
              </a:lnSpc>
              <a:spcBef>
                <a:spcPts val="0"/>
              </a:spcBef>
              <a:buNone/>
            </a:pPr>
            <a:r>
              <a:rPr lang="en-GB" sz="2000" dirty="0">
                <a:latin typeface="Verdana" panose="020B0604030504040204" pitchFamily="34" charset="0"/>
                <a:ea typeface="Verdana" panose="020B0604030504040204" pitchFamily="34" charset="0"/>
                <a:cs typeface="Arial" panose="020B0604020202020204" pitchFamily="34" charset="0"/>
              </a:rPr>
              <a:t>This plot shows churn corresponding with the subscription of voicemail plan Out of 922 people having Voicemail plan, 8.7% are Churn.</a:t>
            </a:r>
          </a:p>
        </p:txBody>
      </p:sp>
      <p:sp>
        <p:nvSpPr>
          <p:cNvPr id="7" name="Content Placeholder 2">
            <a:extLst>
              <a:ext uri="{FF2B5EF4-FFF2-40B4-BE49-F238E27FC236}">
                <a16:creationId xmlns:a16="http://schemas.microsoft.com/office/drawing/2014/main" id="{1093B12C-2DFD-6C6D-8570-5CCFB512EFEA}"/>
              </a:ext>
            </a:extLst>
          </p:cNvPr>
          <p:cNvSpPr txBox="1">
            <a:spLocks/>
          </p:cNvSpPr>
          <p:nvPr/>
        </p:nvSpPr>
        <p:spPr>
          <a:xfrm>
            <a:off x="8710239" y="2623692"/>
            <a:ext cx="3334870" cy="1610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buNone/>
            </a:pPr>
            <a:r>
              <a:rPr lang="en-US" sz="2000" dirty="0">
                <a:latin typeface="Verdana" panose="020B0604030504040204" pitchFamily="34" charset="0"/>
                <a:ea typeface="Verdana" panose="020B0604030504040204" pitchFamily="34" charset="0"/>
                <a:cs typeface="Arial" panose="020B0604020202020204" pitchFamily="34" charset="0"/>
              </a:rPr>
              <a:t>Analyzing voice mail column</a:t>
            </a:r>
            <a:endParaRPr lang="en-IN" sz="2000" b="1" dirty="0">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581D9337-01CF-2E5F-E5D5-64CBFD57B009}"/>
              </a:ext>
            </a:extLst>
          </p:cNvPr>
          <p:cNvPicPr>
            <a:picLocks noChangeAspect="1"/>
          </p:cNvPicPr>
          <p:nvPr/>
        </p:nvPicPr>
        <p:blipFill>
          <a:blip r:embed="rId3"/>
          <a:stretch>
            <a:fillRect/>
          </a:stretch>
        </p:blipFill>
        <p:spPr>
          <a:xfrm>
            <a:off x="8454683" y="1187517"/>
            <a:ext cx="3057952" cy="924054"/>
          </a:xfrm>
          <a:prstGeom prst="rect">
            <a:avLst/>
          </a:prstGeom>
        </p:spPr>
      </p:pic>
      <p:pic>
        <p:nvPicPr>
          <p:cNvPr id="5" name="Picture 4">
            <a:extLst>
              <a:ext uri="{FF2B5EF4-FFF2-40B4-BE49-F238E27FC236}">
                <a16:creationId xmlns:a16="http://schemas.microsoft.com/office/drawing/2014/main" id="{E1AF21A6-9C32-F6D1-9ED8-40B48C94F01E}"/>
              </a:ext>
            </a:extLst>
          </p:cNvPr>
          <p:cNvPicPr>
            <a:picLocks noChangeAspect="1"/>
          </p:cNvPicPr>
          <p:nvPr/>
        </p:nvPicPr>
        <p:blipFill>
          <a:blip r:embed="rId4"/>
          <a:stretch>
            <a:fillRect/>
          </a:stretch>
        </p:blipFill>
        <p:spPr>
          <a:xfrm>
            <a:off x="5194586" y="1488425"/>
            <a:ext cx="3334870" cy="3099255"/>
          </a:xfrm>
          <a:prstGeom prst="rect">
            <a:avLst/>
          </a:prstGeom>
        </p:spPr>
      </p:pic>
      <p:pic>
        <p:nvPicPr>
          <p:cNvPr id="10" name="Picture 9">
            <a:extLst>
              <a:ext uri="{FF2B5EF4-FFF2-40B4-BE49-F238E27FC236}">
                <a16:creationId xmlns:a16="http://schemas.microsoft.com/office/drawing/2014/main" id="{EC7C5169-648B-9952-BE10-D12060538563}"/>
              </a:ext>
            </a:extLst>
          </p:cNvPr>
          <p:cNvPicPr>
            <a:picLocks noChangeAspect="1"/>
          </p:cNvPicPr>
          <p:nvPr/>
        </p:nvPicPr>
        <p:blipFill>
          <a:blip r:embed="rId5"/>
          <a:stretch>
            <a:fillRect/>
          </a:stretch>
        </p:blipFill>
        <p:spPr>
          <a:xfrm>
            <a:off x="260207" y="1353432"/>
            <a:ext cx="4793337" cy="3099254"/>
          </a:xfrm>
          <a:prstGeom prst="rect">
            <a:avLst/>
          </a:prstGeom>
        </p:spPr>
      </p:pic>
    </p:spTree>
    <p:extLst>
      <p:ext uri="{BB962C8B-B14F-4D97-AF65-F5344CB8AC3E}">
        <p14:creationId xmlns:p14="http://schemas.microsoft.com/office/powerpoint/2010/main" val="2110026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8EFE21-AD79-72C5-C76D-68F7DBA36046}"/>
              </a:ext>
            </a:extLst>
          </p:cNvPr>
          <p:cNvSpPr>
            <a:spLocks noGrp="1"/>
          </p:cNvSpPr>
          <p:nvPr>
            <p:ph type="title"/>
          </p:nvPr>
        </p:nvSpPr>
        <p:spPr>
          <a:xfrm>
            <a:off x="190500" y="196339"/>
            <a:ext cx="6338888" cy="774332"/>
          </a:xfrm>
          <a:prstGeom prst="roundRect">
            <a:avLst/>
          </a:prstGeom>
          <a:blipFill>
            <a:blip r:embed="rId2"/>
            <a:tile tx="0" ty="0" sx="100000" sy="100000" flip="none" algn="tl"/>
          </a:blipFill>
          <a:ln w="38100">
            <a:solidFill>
              <a:schemeClr val="tx1"/>
            </a:solidFill>
          </a:ln>
          <a:scene3d>
            <a:camera prst="orthographicFront"/>
            <a:lightRig rig="threePt" dir="t"/>
          </a:scene3d>
          <a:sp3d>
            <a:bevelT w="165100" prst="coolSlant"/>
          </a:sp3d>
        </p:spPr>
        <p:txBody>
          <a:bodyPr>
            <a:normAutofit fontScale="90000"/>
          </a:bodyPr>
          <a:lstStyle/>
          <a:p>
            <a:pPr algn="ctr"/>
            <a:r>
              <a:rPr lang="en-US" sz="6000" b="1" dirty="0"/>
              <a:t>Visualization</a:t>
            </a:r>
            <a:endParaRPr lang="en-IN" sz="6000" b="1" dirty="0"/>
          </a:p>
        </p:txBody>
      </p:sp>
      <p:sp>
        <p:nvSpPr>
          <p:cNvPr id="12" name="Content Placeholder 2">
            <a:extLst>
              <a:ext uri="{FF2B5EF4-FFF2-40B4-BE49-F238E27FC236}">
                <a16:creationId xmlns:a16="http://schemas.microsoft.com/office/drawing/2014/main" id="{7F6FC19F-2365-BCBD-C4BA-4DB489937355}"/>
              </a:ext>
            </a:extLst>
          </p:cNvPr>
          <p:cNvSpPr>
            <a:spLocks noGrp="1"/>
          </p:cNvSpPr>
          <p:nvPr>
            <p:ph idx="1"/>
          </p:nvPr>
        </p:nvSpPr>
        <p:spPr>
          <a:xfrm>
            <a:off x="787791" y="4663574"/>
            <a:ext cx="10860258" cy="1610615"/>
          </a:xfrm>
        </p:spPr>
        <p:txBody>
          <a:bodyPr vert="horz" lIns="91440" tIns="45720" rIns="91440" bIns="45720" rtlCol="0">
            <a:normAutofit fontScale="92500"/>
          </a:bodyPr>
          <a:lstStyle/>
          <a:p>
            <a:pPr marL="0" indent="0">
              <a:lnSpc>
                <a:spcPct val="115000"/>
              </a:lnSpc>
              <a:spcBef>
                <a:spcPts val="0"/>
              </a:spcBef>
              <a:buNone/>
            </a:pPr>
            <a:r>
              <a:rPr lang="en-GB" sz="2000" dirty="0">
                <a:latin typeface="Verdana" panose="020B0604030504040204" pitchFamily="34" charset="0"/>
                <a:ea typeface="Verdana" panose="020B0604030504040204" pitchFamily="34" charset="0"/>
                <a:cs typeface="Arial" panose="020B0604020202020204" pitchFamily="34" charset="0"/>
              </a:rPr>
              <a:t>From the churn percentage after 4 customer calls 50% of the customer are churning</a:t>
            </a:r>
          </a:p>
          <a:p>
            <a:pPr marL="0" indent="0">
              <a:lnSpc>
                <a:spcPct val="115000"/>
              </a:lnSpc>
              <a:spcBef>
                <a:spcPts val="0"/>
              </a:spcBef>
              <a:buNone/>
            </a:pPr>
            <a:r>
              <a:rPr lang="en-GB" sz="2000" dirty="0">
                <a:latin typeface="Verdana" panose="020B0604030504040204" pitchFamily="34" charset="0"/>
                <a:ea typeface="Verdana" panose="020B0604030504040204" pitchFamily="34" charset="0"/>
                <a:cs typeface="Arial" panose="020B0604020202020204" pitchFamily="34" charset="0"/>
              </a:rPr>
              <a:t>Customers who have called once also have a high churn rate indicating their issue was not solved in the first attempt.</a:t>
            </a:r>
          </a:p>
          <a:p>
            <a:pPr marL="0" indent="0">
              <a:lnSpc>
                <a:spcPct val="115000"/>
              </a:lnSpc>
              <a:spcBef>
                <a:spcPts val="0"/>
              </a:spcBef>
              <a:buNone/>
            </a:pPr>
            <a:r>
              <a:rPr lang="en-GB" sz="2000" dirty="0">
                <a:latin typeface="Verdana" panose="020B0604030504040204" pitchFamily="34" charset="0"/>
                <a:ea typeface="Verdana" panose="020B0604030504040204" pitchFamily="34" charset="0"/>
                <a:cs typeface="Arial" panose="020B0604020202020204" pitchFamily="34" charset="0"/>
              </a:rPr>
              <a:t>So operator should work to improve the service call.</a:t>
            </a:r>
          </a:p>
        </p:txBody>
      </p:sp>
      <p:sp>
        <p:nvSpPr>
          <p:cNvPr id="7" name="Content Placeholder 2">
            <a:extLst>
              <a:ext uri="{FF2B5EF4-FFF2-40B4-BE49-F238E27FC236}">
                <a16:creationId xmlns:a16="http://schemas.microsoft.com/office/drawing/2014/main" id="{1093B12C-2DFD-6C6D-8570-5CCFB512EFEA}"/>
              </a:ext>
            </a:extLst>
          </p:cNvPr>
          <p:cNvSpPr txBox="1">
            <a:spLocks/>
          </p:cNvSpPr>
          <p:nvPr/>
        </p:nvSpPr>
        <p:spPr>
          <a:xfrm>
            <a:off x="8710239" y="2623692"/>
            <a:ext cx="3229426" cy="1610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buNone/>
            </a:pPr>
            <a:r>
              <a:rPr lang="en-US" sz="2000" dirty="0">
                <a:latin typeface="Verdana" panose="020B0604030504040204" pitchFamily="34" charset="0"/>
                <a:ea typeface="Verdana" panose="020B0604030504040204" pitchFamily="34" charset="0"/>
                <a:cs typeface="Arial" panose="020B0604020202020204" pitchFamily="34" charset="0"/>
              </a:rPr>
              <a:t>Analyzing customer service calls column</a:t>
            </a:r>
            <a:endParaRPr lang="en-IN" sz="2000" b="1" dirty="0">
              <a:latin typeface="Verdana" panose="020B0604030504040204" pitchFamily="34" charset="0"/>
              <a:ea typeface="Verdan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733CB5E-1CA5-1AB7-BE3E-7083F1F0ED76}"/>
              </a:ext>
            </a:extLst>
          </p:cNvPr>
          <p:cNvPicPr>
            <a:picLocks noChangeAspect="1"/>
          </p:cNvPicPr>
          <p:nvPr/>
        </p:nvPicPr>
        <p:blipFill>
          <a:blip r:embed="rId3"/>
          <a:stretch>
            <a:fillRect/>
          </a:stretch>
        </p:blipFill>
        <p:spPr>
          <a:xfrm>
            <a:off x="8670498" y="869213"/>
            <a:ext cx="3229426" cy="1610615"/>
          </a:xfrm>
          <a:prstGeom prst="rect">
            <a:avLst/>
          </a:prstGeom>
        </p:spPr>
      </p:pic>
      <p:pic>
        <p:nvPicPr>
          <p:cNvPr id="9" name="Picture 8">
            <a:extLst>
              <a:ext uri="{FF2B5EF4-FFF2-40B4-BE49-F238E27FC236}">
                <a16:creationId xmlns:a16="http://schemas.microsoft.com/office/drawing/2014/main" id="{4B473EF8-C1C0-1883-388C-60E749A1DB1D}"/>
              </a:ext>
            </a:extLst>
          </p:cNvPr>
          <p:cNvPicPr>
            <a:picLocks noChangeAspect="1"/>
          </p:cNvPicPr>
          <p:nvPr/>
        </p:nvPicPr>
        <p:blipFill>
          <a:blip r:embed="rId4"/>
          <a:stretch>
            <a:fillRect/>
          </a:stretch>
        </p:blipFill>
        <p:spPr>
          <a:xfrm>
            <a:off x="598462" y="1217496"/>
            <a:ext cx="7546731" cy="3199253"/>
          </a:xfrm>
          <a:prstGeom prst="rect">
            <a:avLst/>
          </a:prstGeom>
        </p:spPr>
      </p:pic>
    </p:spTree>
    <p:extLst>
      <p:ext uri="{BB962C8B-B14F-4D97-AF65-F5344CB8AC3E}">
        <p14:creationId xmlns:p14="http://schemas.microsoft.com/office/powerpoint/2010/main" val="423210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093B12C-2DFD-6C6D-8570-5CCFB512EFEA}"/>
              </a:ext>
            </a:extLst>
          </p:cNvPr>
          <p:cNvSpPr txBox="1">
            <a:spLocks/>
          </p:cNvSpPr>
          <p:nvPr/>
        </p:nvSpPr>
        <p:spPr>
          <a:xfrm>
            <a:off x="1282500" y="4536898"/>
            <a:ext cx="4330511" cy="1610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buNone/>
            </a:pPr>
            <a:r>
              <a:rPr lang="en-US" sz="2000" dirty="0">
                <a:latin typeface="Verdana" panose="020B0604030504040204" pitchFamily="34" charset="0"/>
                <a:ea typeface="Verdana" panose="020B0604030504040204" pitchFamily="34" charset="0"/>
                <a:cs typeface="Arial" panose="020B0604020202020204" pitchFamily="34" charset="0"/>
              </a:rPr>
              <a:t>Scatter plot to check the linearity between day mins &amp; day charge</a:t>
            </a:r>
          </a:p>
          <a:p>
            <a:pPr marL="0" indent="0">
              <a:lnSpc>
                <a:spcPct val="115000"/>
              </a:lnSpc>
              <a:spcBef>
                <a:spcPts val="0"/>
              </a:spcBef>
              <a:buNone/>
            </a:pPr>
            <a:r>
              <a:rPr lang="en-US" sz="2000" b="1" dirty="0">
                <a:latin typeface="Verdana" panose="020B0604030504040204" pitchFamily="34" charset="0"/>
                <a:ea typeface="Verdana" panose="020B0604030504040204" pitchFamily="34" charset="0"/>
                <a:cs typeface="Arial" panose="020B0604020202020204" pitchFamily="34" charset="0"/>
              </a:rPr>
              <a:t>Highly corelated</a:t>
            </a:r>
            <a:endParaRPr lang="en-IN" sz="2000" b="1" dirty="0">
              <a:latin typeface="Verdana" panose="020B0604030504040204" pitchFamily="34" charset="0"/>
              <a:ea typeface="Verdana" panose="020B060403050404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929D1EB6-133B-10F1-4625-7A0533084009}"/>
              </a:ext>
            </a:extLst>
          </p:cNvPr>
          <p:cNvPicPr>
            <a:picLocks noChangeAspect="1"/>
          </p:cNvPicPr>
          <p:nvPr/>
        </p:nvPicPr>
        <p:blipFill>
          <a:blip r:embed="rId2"/>
          <a:stretch>
            <a:fillRect/>
          </a:stretch>
        </p:blipFill>
        <p:spPr>
          <a:xfrm>
            <a:off x="790352" y="1615388"/>
            <a:ext cx="4991472" cy="2675258"/>
          </a:xfrm>
          <a:prstGeom prst="rect">
            <a:avLst/>
          </a:prstGeom>
        </p:spPr>
      </p:pic>
      <p:pic>
        <p:nvPicPr>
          <p:cNvPr id="11" name="Picture 10">
            <a:extLst>
              <a:ext uri="{FF2B5EF4-FFF2-40B4-BE49-F238E27FC236}">
                <a16:creationId xmlns:a16="http://schemas.microsoft.com/office/drawing/2014/main" id="{785792C1-5D4D-8652-3DAC-85288F941588}"/>
              </a:ext>
            </a:extLst>
          </p:cNvPr>
          <p:cNvPicPr>
            <a:picLocks noChangeAspect="1"/>
          </p:cNvPicPr>
          <p:nvPr/>
        </p:nvPicPr>
        <p:blipFill>
          <a:blip r:embed="rId3"/>
          <a:stretch>
            <a:fillRect/>
          </a:stretch>
        </p:blipFill>
        <p:spPr>
          <a:xfrm>
            <a:off x="6494583" y="1615388"/>
            <a:ext cx="4991472" cy="2675258"/>
          </a:xfrm>
          <a:prstGeom prst="rect">
            <a:avLst/>
          </a:prstGeom>
        </p:spPr>
      </p:pic>
      <p:sp>
        <p:nvSpPr>
          <p:cNvPr id="13" name="Content Placeholder 2">
            <a:extLst>
              <a:ext uri="{FF2B5EF4-FFF2-40B4-BE49-F238E27FC236}">
                <a16:creationId xmlns:a16="http://schemas.microsoft.com/office/drawing/2014/main" id="{0FAA1C24-F9B4-C779-40E0-6A7493F71C17}"/>
              </a:ext>
            </a:extLst>
          </p:cNvPr>
          <p:cNvSpPr txBox="1">
            <a:spLocks/>
          </p:cNvSpPr>
          <p:nvPr/>
        </p:nvSpPr>
        <p:spPr>
          <a:xfrm>
            <a:off x="6663398" y="4536897"/>
            <a:ext cx="4699777" cy="1610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buNone/>
            </a:pPr>
            <a:r>
              <a:rPr lang="en-US" sz="2000" dirty="0">
                <a:latin typeface="Verdana" panose="020B0604030504040204" pitchFamily="34" charset="0"/>
                <a:ea typeface="Verdana" panose="020B0604030504040204" pitchFamily="34" charset="0"/>
                <a:cs typeface="Arial" panose="020B0604020202020204" pitchFamily="34" charset="0"/>
              </a:rPr>
              <a:t>Scatter plot to check the linearity between eve mins &amp; eve charge</a:t>
            </a:r>
          </a:p>
          <a:p>
            <a:pPr marL="0" indent="0">
              <a:lnSpc>
                <a:spcPct val="115000"/>
              </a:lnSpc>
              <a:spcBef>
                <a:spcPts val="0"/>
              </a:spcBef>
              <a:buNone/>
            </a:pPr>
            <a:r>
              <a:rPr lang="en-US" sz="2000" b="1" dirty="0">
                <a:latin typeface="Verdana" panose="020B0604030504040204" pitchFamily="34" charset="0"/>
                <a:ea typeface="Verdana" panose="020B0604030504040204" pitchFamily="34" charset="0"/>
                <a:cs typeface="Arial" panose="020B0604020202020204" pitchFamily="34" charset="0"/>
              </a:rPr>
              <a:t>Highly corelated</a:t>
            </a:r>
            <a:endParaRPr lang="en-IN" sz="2000" b="1" dirty="0">
              <a:latin typeface="Verdana" panose="020B0604030504040204" pitchFamily="34" charset="0"/>
              <a:ea typeface="Verdana" panose="020B060403050404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4BE3E934-18EE-2563-199A-8D6970DAA8B7}"/>
              </a:ext>
            </a:extLst>
          </p:cNvPr>
          <p:cNvSpPr>
            <a:spLocks noGrp="1"/>
          </p:cNvSpPr>
          <p:nvPr>
            <p:ph type="title"/>
          </p:nvPr>
        </p:nvSpPr>
        <p:spPr>
          <a:xfrm>
            <a:off x="190500" y="196339"/>
            <a:ext cx="7581900" cy="774332"/>
          </a:xfrm>
          <a:prstGeom prst="roundRect">
            <a:avLst/>
          </a:prstGeom>
          <a:blipFill>
            <a:blip r:embed="rId4"/>
            <a:tile tx="0" ty="0" sx="100000" sy="100000" flip="none" algn="tl"/>
          </a:blipFill>
          <a:ln w="38100">
            <a:solidFill>
              <a:schemeClr val="tx1"/>
            </a:solidFill>
          </a:ln>
          <a:scene3d>
            <a:camera prst="orthographicFront"/>
            <a:lightRig rig="threePt" dir="t"/>
          </a:scene3d>
          <a:sp3d>
            <a:bevelT w="165100" prst="coolSlant"/>
          </a:sp3d>
        </p:spPr>
        <p:txBody>
          <a:bodyPr>
            <a:normAutofit fontScale="90000"/>
          </a:bodyPr>
          <a:lstStyle/>
          <a:p>
            <a:r>
              <a:rPr lang="en-US" sz="6000" b="1" dirty="0"/>
              <a:t>Visualization</a:t>
            </a:r>
            <a:endParaRPr lang="en-IN" sz="6000" b="1" dirty="0"/>
          </a:p>
        </p:txBody>
      </p:sp>
    </p:spTree>
    <p:extLst>
      <p:ext uri="{BB962C8B-B14F-4D97-AF65-F5344CB8AC3E}">
        <p14:creationId xmlns:p14="http://schemas.microsoft.com/office/powerpoint/2010/main" val="3939504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093B12C-2DFD-6C6D-8570-5CCFB512EFEA}"/>
              </a:ext>
            </a:extLst>
          </p:cNvPr>
          <p:cNvSpPr txBox="1">
            <a:spLocks/>
          </p:cNvSpPr>
          <p:nvPr/>
        </p:nvSpPr>
        <p:spPr>
          <a:xfrm>
            <a:off x="1282500" y="4536898"/>
            <a:ext cx="4330511" cy="1610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buNone/>
            </a:pPr>
            <a:r>
              <a:rPr lang="en-US" sz="2000" dirty="0">
                <a:latin typeface="Verdana" panose="020B0604030504040204" pitchFamily="34" charset="0"/>
                <a:ea typeface="Verdana" panose="020B0604030504040204" pitchFamily="34" charset="0"/>
                <a:cs typeface="Arial" panose="020B0604020202020204" pitchFamily="34" charset="0"/>
              </a:rPr>
              <a:t>Scatter plot to check the linearity between night mins &amp; night charge</a:t>
            </a:r>
          </a:p>
          <a:p>
            <a:pPr marL="0" indent="0">
              <a:lnSpc>
                <a:spcPct val="115000"/>
              </a:lnSpc>
              <a:spcBef>
                <a:spcPts val="0"/>
              </a:spcBef>
              <a:buNone/>
            </a:pPr>
            <a:r>
              <a:rPr lang="en-US" sz="2000" b="1" dirty="0">
                <a:latin typeface="Verdana" panose="020B0604030504040204" pitchFamily="34" charset="0"/>
                <a:ea typeface="Verdana" panose="020B0604030504040204" pitchFamily="34" charset="0"/>
                <a:cs typeface="Arial" panose="020B0604020202020204" pitchFamily="34" charset="0"/>
              </a:rPr>
              <a:t>Highly corelated</a:t>
            </a:r>
            <a:endParaRPr lang="en-IN" sz="2000" b="1" dirty="0">
              <a:latin typeface="Verdana" panose="020B0604030504040204" pitchFamily="34" charset="0"/>
              <a:ea typeface="Verdana" panose="020B0604030504040204" pitchFamily="34"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0FAA1C24-F9B4-C779-40E0-6A7493F71C17}"/>
              </a:ext>
            </a:extLst>
          </p:cNvPr>
          <p:cNvSpPr txBox="1">
            <a:spLocks/>
          </p:cNvSpPr>
          <p:nvPr/>
        </p:nvSpPr>
        <p:spPr>
          <a:xfrm>
            <a:off x="6663398" y="4536897"/>
            <a:ext cx="4699777" cy="1610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buNone/>
            </a:pPr>
            <a:r>
              <a:rPr lang="en-US" sz="2000" dirty="0">
                <a:latin typeface="Verdana" panose="020B0604030504040204" pitchFamily="34" charset="0"/>
                <a:ea typeface="Verdana" panose="020B0604030504040204" pitchFamily="34" charset="0"/>
                <a:cs typeface="Arial" panose="020B0604020202020204" pitchFamily="34" charset="0"/>
              </a:rPr>
              <a:t>Scatter plot to check the linearity between initial mins &amp; initial charge</a:t>
            </a:r>
          </a:p>
          <a:p>
            <a:pPr marL="0" indent="0">
              <a:lnSpc>
                <a:spcPct val="115000"/>
              </a:lnSpc>
              <a:spcBef>
                <a:spcPts val="0"/>
              </a:spcBef>
              <a:buNone/>
            </a:pPr>
            <a:r>
              <a:rPr lang="en-US" sz="2000" b="1" dirty="0">
                <a:latin typeface="Verdana" panose="020B0604030504040204" pitchFamily="34" charset="0"/>
                <a:ea typeface="Verdana" panose="020B0604030504040204" pitchFamily="34" charset="0"/>
                <a:cs typeface="Arial" panose="020B0604020202020204" pitchFamily="34" charset="0"/>
              </a:rPr>
              <a:t>Highly corelated</a:t>
            </a:r>
            <a:endParaRPr lang="en-IN" sz="2000" b="1" dirty="0">
              <a:latin typeface="Verdana" panose="020B0604030504040204" pitchFamily="34" charset="0"/>
              <a:ea typeface="Verdana" panose="020B060403050404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7973F4EF-D0CE-DE9D-A8AB-FE2F693F84E9}"/>
              </a:ext>
            </a:extLst>
          </p:cNvPr>
          <p:cNvPicPr>
            <a:picLocks noChangeAspect="1"/>
          </p:cNvPicPr>
          <p:nvPr/>
        </p:nvPicPr>
        <p:blipFill>
          <a:blip r:embed="rId2"/>
          <a:stretch>
            <a:fillRect/>
          </a:stretch>
        </p:blipFill>
        <p:spPr>
          <a:xfrm>
            <a:off x="922626" y="1625972"/>
            <a:ext cx="4774793" cy="2728847"/>
          </a:xfrm>
          <a:prstGeom prst="rect">
            <a:avLst/>
          </a:prstGeom>
        </p:spPr>
      </p:pic>
      <p:pic>
        <p:nvPicPr>
          <p:cNvPr id="3" name="Picture 2">
            <a:extLst>
              <a:ext uri="{FF2B5EF4-FFF2-40B4-BE49-F238E27FC236}">
                <a16:creationId xmlns:a16="http://schemas.microsoft.com/office/drawing/2014/main" id="{64A283EE-4A09-3E5B-77DC-B3D127B40254}"/>
              </a:ext>
            </a:extLst>
          </p:cNvPr>
          <p:cNvPicPr>
            <a:picLocks noChangeAspect="1"/>
          </p:cNvPicPr>
          <p:nvPr/>
        </p:nvPicPr>
        <p:blipFill>
          <a:blip r:embed="rId3"/>
          <a:stretch>
            <a:fillRect/>
          </a:stretch>
        </p:blipFill>
        <p:spPr>
          <a:xfrm>
            <a:off x="6663399" y="1625972"/>
            <a:ext cx="4605976" cy="2664674"/>
          </a:xfrm>
          <a:prstGeom prst="rect">
            <a:avLst/>
          </a:prstGeom>
        </p:spPr>
      </p:pic>
      <p:sp>
        <p:nvSpPr>
          <p:cNvPr id="8" name="Title 1">
            <a:extLst>
              <a:ext uri="{FF2B5EF4-FFF2-40B4-BE49-F238E27FC236}">
                <a16:creationId xmlns:a16="http://schemas.microsoft.com/office/drawing/2014/main" id="{FD427C40-E8EE-528A-7F78-89ECA2F55155}"/>
              </a:ext>
            </a:extLst>
          </p:cNvPr>
          <p:cNvSpPr>
            <a:spLocks noGrp="1"/>
          </p:cNvSpPr>
          <p:nvPr>
            <p:ph type="title"/>
          </p:nvPr>
        </p:nvSpPr>
        <p:spPr>
          <a:xfrm>
            <a:off x="190500" y="196339"/>
            <a:ext cx="8682038" cy="774332"/>
          </a:xfrm>
          <a:prstGeom prst="roundRect">
            <a:avLst/>
          </a:prstGeom>
          <a:blipFill>
            <a:blip r:embed="rId4"/>
            <a:tile tx="0" ty="0" sx="100000" sy="100000" flip="none" algn="tl"/>
          </a:blipFill>
          <a:ln w="38100">
            <a:solidFill>
              <a:schemeClr val="tx1"/>
            </a:solidFill>
          </a:ln>
          <a:scene3d>
            <a:camera prst="orthographicFront"/>
            <a:lightRig rig="threePt" dir="t"/>
          </a:scene3d>
          <a:sp3d>
            <a:bevelT w="165100" prst="coolSlant"/>
          </a:sp3d>
        </p:spPr>
        <p:txBody>
          <a:bodyPr>
            <a:normAutofit fontScale="90000"/>
          </a:bodyPr>
          <a:lstStyle/>
          <a:p>
            <a:r>
              <a:rPr lang="en-US" sz="6000" b="1" dirty="0"/>
              <a:t>Visualization</a:t>
            </a:r>
            <a:endParaRPr lang="en-IN" sz="6000" b="1" dirty="0"/>
          </a:p>
        </p:txBody>
      </p:sp>
    </p:spTree>
    <p:extLst>
      <p:ext uri="{BB962C8B-B14F-4D97-AF65-F5344CB8AC3E}">
        <p14:creationId xmlns:p14="http://schemas.microsoft.com/office/powerpoint/2010/main" val="2996961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0FAA1C24-F9B4-C779-40E0-6A7493F71C17}"/>
              </a:ext>
            </a:extLst>
          </p:cNvPr>
          <p:cNvSpPr txBox="1">
            <a:spLocks/>
          </p:cNvSpPr>
          <p:nvPr/>
        </p:nvSpPr>
        <p:spPr>
          <a:xfrm>
            <a:off x="319563" y="5701030"/>
            <a:ext cx="11258252" cy="774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buNone/>
            </a:pPr>
            <a:r>
              <a:rPr lang="en-US" sz="2000" dirty="0">
                <a:latin typeface="Verdana" panose="020B0604030504040204" pitchFamily="34" charset="0"/>
                <a:ea typeface="Verdana" panose="020B0604030504040204" pitchFamily="34" charset="0"/>
                <a:cs typeface="Arial" panose="020B0604020202020204" pitchFamily="34" charset="0"/>
              </a:rPr>
              <a:t>Box plot for all the numerical columns in the dataset to check for outlier.</a:t>
            </a:r>
            <a:endParaRPr lang="en-IN" sz="2000" b="1" dirty="0">
              <a:latin typeface="Verdana" panose="020B0604030504040204" pitchFamily="34" charset="0"/>
              <a:ea typeface="Verdana" panose="020B060403050404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72625AF5-F465-41CA-734C-004B383244D2}"/>
              </a:ext>
            </a:extLst>
          </p:cNvPr>
          <p:cNvPicPr>
            <a:picLocks noChangeAspect="1"/>
          </p:cNvPicPr>
          <p:nvPr/>
        </p:nvPicPr>
        <p:blipFill>
          <a:blip r:embed="rId2"/>
          <a:stretch>
            <a:fillRect/>
          </a:stretch>
        </p:blipFill>
        <p:spPr>
          <a:xfrm>
            <a:off x="319563" y="1156970"/>
            <a:ext cx="5950608" cy="4373559"/>
          </a:xfrm>
          <a:prstGeom prst="rect">
            <a:avLst/>
          </a:prstGeom>
        </p:spPr>
      </p:pic>
      <p:pic>
        <p:nvPicPr>
          <p:cNvPr id="10" name="Picture 9">
            <a:extLst>
              <a:ext uri="{FF2B5EF4-FFF2-40B4-BE49-F238E27FC236}">
                <a16:creationId xmlns:a16="http://schemas.microsoft.com/office/drawing/2014/main" id="{B59C4E75-D964-A3A3-3938-17086ABD7735}"/>
              </a:ext>
            </a:extLst>
          </p:cNvPr>
          <p:cNvPicPr>
            <a:picLocks noChangeAspect="1"/>
          </p:cNvPicPr>
          <p:nvPr/>
        </p:nvPicPr>
        <p:blipFill>
          <a:blip r:embed="rId3"/>
          <a:stretch>
            <a:fillRect/>
          </a:stretch>
        </p:blipFill>
        <p:spPr>
          <a:xfrm>
            <a:off x="6415067" y="1156970"/>
            <a:ext cx="5162748" cy="4369096"/>
          </a:xfrm>
          <a:prstGeom prst="rect">
            <a:avLst/>
          </a:prstGeom>
        </p:spPr>
      </p:pic>
      <p:sp>
        <p:nvSpPr>
          <p:cNvPr id="14" name="Title 1">
            <a:extLst>
              <a:ext uri="{FF2B5EF4-FFF2-40B4-BE49-F238E27FC236}">
                <a16:creationId xmlns:a16="http://schemas.microsoft.com/office/drawing/2014/main" id="{F7816BE4-DD60-C311-6E16-9AD52161DBD1}"/>
              </a:ext>
            </a:extLst>
          </p:cNvPr>
          <p:cNvSpPr txBox="1">
            <a:spLocks/>
          </p:cNvSpPr>
          <p:nvPr/>
        </p:nvSpPr>
        <p:spPr>
          <a:xfrm>
            <a:off x="190500" y="196339"/>
            <a:ext cx="3852923" cy="774332"/>
          </a:xfrm>
          <a:prstGeom prst="roundRect">
            <a:avLst/>
          </a:prstGeom>
          <a:blipFill>
            <a:blip r:embed="rId4"/>
            <a:tile tx="0" ty="0" sx="100000" sy="100000" flip="none" algn="tl"/>
          </a:blipFill>
          <a:ln w="38100">
            <a:solidFill>
              <a:schemeClr val="tx1"/>
            </a:solidFill>
          </a:ln>
          <a:scene3d>
            <a:camera prst="orthographicFront"/>
            <a:lightRig rig="threePt" dir="t"/>
          </a:scene3d>
          <a:sp3d>
            <a:bevelT w="165100" prst="coolSlant"/>
          </a:sp3d>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a:t>Visualization</a:t>
            </a:r>
            <a:endParaRPr lang="en-IN" sz="6000" b="1" dirty="0"/>
          </a:p>
        </p:txBody>
      </p:sp>
    </p:spTree>
    <p:extLst>
      <p:ext uri="{BB962C8B-B14F-4D97-AF65-F5344CB8AC3E}">
        <p14:creationId xmlns:p14="http://schemas.microsoft.com/office/powerpoint/2010/main" val="1142819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7598FA-D6BE-2791-63DC-9CDD016012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12" y="1197205"/>
            <a:ext cx="11580975" cy="5464456"/>
          </a:xfrm>
          <a:prstGeom prst="rect">
            <a:avLst/>
          </a:prstGeom>
        </p:spPr>
      </p:pic>
      <p:sp>
        <p:nvSpPr>
          <p:cNvPr id="8" name="Title 1">
            <a:extLst>
              <a:ext uri="{FF2B5EF4-FFF2-40B4-BE49-F238E27FC236}">
                <a16:creationId xmlns:a16="http://schemas.microsoft.com/office/drawing/2014/main" id="{37280172-888A-7D5A-EC8E-ED9C2D021CEB}"/>
              </a:ext>
            </a:extLst>
          </p:cNvPr>
          <p:cNvSpPr txBox="1">
            <a:spLocks/>
          </p:cNvSpPr>
          <p:nvPr/>
        </p:nvSpPr>
        <p:spPr>
          <a:xfrm>
            <a:off x="190500" y="196339"/>
            <a:ext cx="3852923" cy="774332"/>
          </a:xfrm>
          <a:prstGeom prst="roundRect">
            <a:avLst/>
          </a:prstGeom>
          <a:blipFill>
            <a:blip r:embed="rId3"/>
            <a:tile tx="0" ty="0" sx="100000" sy="100000" flip="none" algn="tl"/>
          </a:blipFill>
          <a:ln w="38100">
            <a:solidFill>
              <a:schemeClr val="tx1"/>
            </a:solidFill>
          </a:ln>
          <a:scene3d>
            <a:camera prst="orthographicFront"/>
            <a:lightRig rig="threePt" dir="t"/>
          </a:scene3d>
          <a:sp3d>
            <a:bevelT w="165100" prst="coolSlant"/>
          </a:sp3d>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t>Pair Plot</a:t>
            </a:r>
            <a:endParaRPr lang="en-IN" sz="6000" b="1" dirty="0"/>
          </a:p>
        </p:txBody>
      </p:sp>
    </p:spTree>
    <p:extLst>
      <p:ext uri="{BB962C8B-B14F-4D97-AF65-F5344CB8AC3E}">
        <p14:creationId xmlns:p14="http://schemas.microsoft.com/office/powerpoint/2010/main" val="676758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7280172-888A-7D5A-EC8E-ED9C2D021CEB}"/>
              </a:ext>
            </a:extLst>
          </p:cNvPr>
          <p:cNvSpPr txBox="1">
            <a:spLocks/>
          </p:cNvSpPr>
          <p:nvPr/>
        </p:nvSpPr>
        <p:spPr>
          <a:xfrm>
            <a:off x="190500" y="196339"/>
            <a:ext cx="3852923" cy="774332"/>
          </a:xfrm>
          <a:prstGeom prst="roundRect">
            <a:avLst/>
          </a:prstGeom>
          <a:blipFill>
            <a:blip r:embed="rId2"/>
            <a:tile tx="0" ty="0" sx="100000" sy="100000" flip="none" algn="tl"/>
          </a:blipFill>
          <a:ln w="38100">
            <a:solidFill>
              <a:schemeClr val="tx1"/>
            </a:solidFill>
          </a:ln>
          <a:scene3d>
            <a:camera prst="orthographicFront"/>
            <a:lightRig rig="threePt" dir="t"/>
          </a:scene3d>
          <a:sp3d>
            <a:bevelT w="165100" prst="coolSlant"/>
          </a:sp3d>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t>Correlation</a:t>
            </a:r>
            <a:endParaRPr lang="en-IN" sz="6000" b="1" dirty="0"/>
          </a:p>
        </p:txBody>
      </p:sp>
      <p:pic>
        <p:nvPicPr>
          <p:cNvPr id="3" name="Picture 2">
            <a:extLst>
              <a:ext uri="{FF2B5EF4-FFF2-40B4-BE49-F238E27FC236}">
                <a16:creationId xmlns:a16="http://schemas.microsoft.com/office/drawing/2014/main" id="{90F819F1-5B1C-01FF-5D13-AE2374FF4639}"/>
              </a:ext>
            </a:extLst>
          </p:cNvPr>
          <p:cNvPicPr>
            <a:picLocks noChangeAspect="1"/>
          </p:cNvPicPr>
          <p:nvPr/>
        </p:nvPicPr>
        <p:blipFill>
          <a:blip r:embed="rId3"/>
          <a:stretch>
            <a:fillRect/>
          </a:stretch>
        </p:blipFill>
        <p:spPr>
          <a:xfrm>
            <a:off x="346401" y="1171259"/>
            <a:ext cx="10065960" cy="4374135"/>
          </a:xfrm>
          <a:prstGeom prst="rect">
            <a:avLst/>
          </a:prstGeom>
        </p:spPr>
      </p:pic>
      <p:sp>
        <p:nvSpPr>
          <p:cNvPr id="2" name="TextBox 1">
            <a:extLst>
              <a:ext uri="{FF2B5EF4-FFF2-40B4-BE49-F238E27FC236}">
                <a16:creationId xmlns:a16="http://schemas.microsoft.com/office/drawing/2014/main" id="{95D2FF87-92D8-1F63-4ED9-E624679B5B20}"/>
              </a:ext>
            </a:extLst>
          </p:cNvPr>
          <p:cNvSpPr txBox="1"/>
          <p:nvPr/>
        </p:nvSpPr>
        <p:spPr>
          <a:xfrm flipH="1">
            <a:off x="566827" y="5745982"/>
            <a:ext cx="9963520" cy="923330"/>
          </a:xfrm>
          <a:prstGeom prst="rect">
            <a:avLst/>
          </a:prstGeom>
          <a:noFill/>
        </p:spPr>
        <p:txBody>
          <a:bodyPr wrap="square" rtlCol="0">
            <a:spAutoFit/>
          </a:bodyPr>
          <a:lstStyle/>
          <a:p>
            <a:r>
              <a:rPr lang="en-US" dirty="0"/>
              <a:t>Both </a:t>
            </a:r>
            <a:r>
              <a:rPr lang="en-US" dirty="0" err="1"/>
              <a:t>PairPlot</a:t>
            </a:r>
            <a:r>
              <a:rPr lang="en-US" dirty="0"/>
              <a:t> and Correlation chart shows Correlation between : </a:t>
            </a:r>
            <a:r>
              <a:rPr lang="en-US" dirty="0" err="1"/>
              <a:t>day.charge</a:t>
            </a:r>
            <a:r>
              <a:rPr lang="en-US" dirty="0"/>
              <a:t> – </a:t>
            </a:r>
            <a:r>
              <a:rPr lang="en-US" dirty="0" err="1"/>
              <a:t>day.mins</a:t>
            </a:r>
            <a:r>
              <a:rPr lang="en-US" dirty="0"/>
              <a:t>, </a:t>
            </a:r>
            <a:r>
              <a:rPr lang="en-US" dirty="0" err="1"/>
              <a:t>eve.charge-eve.mins</a:t>
            </a:r>
            <a:r>
              <a:rPr lang="en-US" dirty="0"/>
              <a:t>, </a:t>
            </a:r>
            <a:r>
              <a:rPr lang="en-US" dirty="0" err="1"/>
              <a:t>night.charge-night.mins</a:t>
            </a:r>
            <a:r>
              <a:rPr lang="en-US" dirty="0"/>
              <a:t>, </a:t>
            </a:r>
            <a:r>
              <a:rPr lang="en-US" dirty="0" err="1"/>
              <a:t>intl,charge-intl.mins</a:t>
            </a:r>
            <a:r>
              <a:rPr lang="en-US" dirty="0"/>
              <a:t>. But we will also be performing feature engineering and then deciding how to move forward with this information. </a:t>
            </a:r>
            <a:endParaRPr lang="en-IN" dirty="0"/>
          </a:p>
        </p:txBody>
      </p:sp>
    </p:spTree>
    <p:extLst>
      <p:ext uri="{BB962C8B-B14F-4D97-AF65-F5344CB8AC3E}">
        <p14:creationId xmlns:p14="http://schemas.microsoft.com/office/powerpoint/2010/main" val="1153190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7280172-888A-7D5A-EC8E-ED9C2D021CEB}"/>
              </a:ext>
            </a:extLst>
          </p:cNvPr>
          <p:cNvSpPr txBox="1">
            <a:spLocks/>
          </p:cNvSpPr>
          <p:nvPr/>
        </p:nvSpPr>
        <p:spPr>
          <a:xfrm>
            <a:off x="190500" y="196339"/>
            <a:ext cx="4918529" cy="774332"/>
          </a:xfrm>
          <a:prstGeom prst="roundRect">
            <a:avLst/>
          </a:prstGeom>
          <a:blipFill>
            <a:blip r:embed="rId2"/>
            <a:tile tx="0" ty="0" sx="100000" sy="100000" flip="none" algn="tl"/>
          </a:blipFill>
          <a:ln w="38100">
            <a:solidFill>
              <a:schemeClr val="tx1"/>
            </a:solidFill>
          </a:ln>
          <a:scene3d>
            <a:camera prst="orthographicFront"/>
            <a:lightRig rig="threePt" dir="t"/>
          </a:scene3d>
          <a:sp3d>
            <a:bevelT w="165100" prst="coolSlant"/>
          </a:sp3d>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t>Feature Engineering</a:t>
            </a:r>
            <a:endParaRPr lang="en-IN" sz="6000" b="1" dirty="0"/>
          </a:p>
        </p:txBody>
      </p:sp>
      <p:pic>
        <p:nvPicPr>
          <p:cNvPr id="4" name="Picture 3">
            <a:extLst>
              <a:ext uri="{FF2B5EF4-FFF2-40B4-BE49-F238E27FC236}">
                <a16:creationId xmlns:a16="http://schemas.microsoft.com/office/drawing/2014/main" id="{62E02454-2E03-C60F-3B1E-CA1A4DF5F954}"/>
              </a:ext>
            </a:extLst>
          </p:cNvPr>
          <p:cNvPicPr>
            <a:picLocks noChangeAspect="1"/>
          </p:cNvPicPr>
          <p:nvPr/>
        </p:nvPicPr>
        <p:blipFill>
          <a:blip r:embed="rId3"/>
          <a:stretch>
            <a:fillRect/>
          </a:stretch>
        </p:blipFill>
        <p:spPr>
          <a:xfrm>
            <a:off x="404069" y="1317785"/>
            <a:ext cx="4676842" cy="3267443"/>
          </a:xfrm>
          <a:prstGeom prst="rect">
            <a:avLst/>
          </a:prstGeom>
        </p:spPr>
      </p:pic>
      <p:pic>
        <p:nvPicPr>
          <p:cNvPr id="9" name="Picture 8">
            <a:extLst>
              <a:ext uri="{FF2B5EF4-FFF2-40B4-BE49-F238E27FC236}">
                <a16:creationId xmlns:a16="http://schemas.microsoft.com/office/drawing/2014/main" id="{C3060CE4-165F-232F-1176-89A2C1F1917C}"/>
              </a:ext>
            </a:extLst>
          </p:cNvPr>
          <p:cNvPicPr>
            <a:picLocks noChangeAspect="1"/>
          </p:cNvPicPr>
          <p:nvPr/>
        </p:nvPicPr>
        <p:blipFill>
          <a:blip r:embed="rId4"/>
          <a:stretch>
            <a:fillRect/>
          </a:stretch>
        </p:blipFill>
        <p:spPr>
          <a:xfrm>
            <a:off x="5333603" y="1022813"/>
            <a:ext cx="3143689" cy="3581900"/>
          </a:xfrm>
          <a:prstGeom prst="rect">
            <a:avLst/>
          </a:prstGeom>
        </p:spPr>
      </p:pic>
      <p:pic>
        <p:nvPicPr>
          <p:cNvPr id="11" name="Picture 10">
            <a:extLst>
              <a:ext uri="{FF2B5EF4-FFF2-40B4-BE49-F238E27FC236}">
                <a16:creationId xmlns:a16="http://schemas.microsoft.com/office/drawing/2014/main" id="{EFF3D87F-8FF3-7D6E-CEBC-C38C57906A05}"/>
              </a:ext>
            </a:extLst>
          </p:cNvPr>
          <p:cNvPicPr>
            <a:picLocks noChangeAspect="1"/>
          </p:cNvPicPr>
          <p:nvPr/>
        </p:nvPicPr>
        <p:blipFill>
          <a:blip r:embed="rId5"/>
          <a:stretch>
            <a:fillRect/>
          </a:stretch>
        </p:blipFill>
        <p:spPr>
          <a:xfrm>
            <a:off x="8729984" y="1022813"/>
            <a:ext cx="3057952" cy="3572374"/>
          </a:xfrm>
          <a:prstGeom prst="rect">
            <a:avLst/>
          </a:prstGeom>
        </p:spPr>
      </p:pic>
      <p:sp>
        <p:nvSpPr>
          <p:cNvPr id="12" name="Content Placeholder 2">
            <a:extLst>
              <a:ext uri="{FF2B5EF4-FFF2-40B4-BE49-F238E27FC236}">
                <a16:creationId xmlns:a16="http://schemas.microsoft.com/office/drawing/2014/main" id="{A26D8D3C-F630-2939-7B8F-3F3BD4BC5A75}"/>
              </a:ext>
            </a:extLst>
          </p:cNvPr>
          <p:cNvSpPr txBox="1">
            <a:spLocks/>
          </p:cNvSpPr>
          <p:nvPr/>
        </p:nvSpPr>
        <p:spPr>
          <a:xfrm>
            <a:off x="190500" y="5060855"/>
            <a:ext cx="11597436" cy="11948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buNone/>
            </a:pPr>
            <a:r>
              <a:rPr lang="en-US" sz="2000" dirty="0">
                <a:latin typeface="Verdana" panose="020B0604030504040204" pitchFamily="34" charset="0"/>
                <a:ea typeface="Verdana" panose="020B0604030504040204" pitchFamily="34" charset="0"/>
                <a:cs typeface="Arial" panose="020B0604020202020204" pitchFamily="34" charset="0"/>
              </a:rPr>
              <a:t>Have done k best select to analyze the impact of features on the dataset. And sorted the values. We considered only the first 11 columns until account length</a:t>
            </a:r>
            <a:endParaRPr lang="en-IN" sz="2000" b="1" dirty="0">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308567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0747D-1795-4700-9932-A43001CCCCDE}"/>
              </a:ext>
            </a:extLst>
          </p:cNvPr>
          <p:cNvSpPr>
            <a:spLocks noGrp="1"/>
          </p:cNvSpPr>
          <p:nvPr>
            <p:ph type="title"/>
          </p:nvPr>
        </p:nvSpPr>
        <p:spPr>
          <a:xfrm>
            <a:off x="3795713" y="1141709"/>
            <a:ext cx="4248149" cy="483989"/>
          </a:xfrm>
          <a:solidFill>
            <a:schemeClr val="accent4">
              <a:lumMod val="60000"/>
              <a:lumOff val="40000"/>
            </a:schemeClr>
          </a:solidFill>
          <a:ln w="38100">
            <a:solidFill>
              <a:schemeClr val="tx1"/>
            </a:solidFill>
          </a:ln>
        </p:spPr>
        <p:txBody>
          <a:bodyPr>
            <a:noAutofit/>
          </a:bodyPr>
          <a:lstStyle/>
          <a:p>
            <a:pPr algn="ctr"/>
            <a:r>
              <a:rPr lang="en-US" sz="2800" dirty="0">
                <a:latin typeface="Verdana" panose="020B0604030504040204" pitchFamily="34" charset="0"/>
                <a:ea typeface="Verdana" panose="020B0604030504040204" pitchFamily="34" charset="0"/>
              </a:rPr>
              <a:t>Given data</a:t>
            </a:r>
            <a:endParaRPr lang="en-IN" sz="2800" dirty="0">
              <a:latin typeface="Verdana" panose="020B0604030504040204" pitchFamily="34" charset="0"/>
              <a:ea typeface="Verdana" panose="020B0604030504040204" pitchFamily="34" charset="0"/>
            </a:endParaRPr>
          </a:p>
        </p:txBody>
      </p:sp>
      <p:sp>
        <p:nvSpPr>
          <p:cNvPr id="3" name="Content Placeholder 2">
            <a:extLst>
              <a:ext uri="{FF2B5EF4-FFF2-40B4-BE49-F238E27FC236}">
                <a16:creationId xmlns:a16="http://schemas.microsoft.com/office/drawing/2014/main" id="{E7F538C9-8C0D-4CB0-B39F-C0A19DD6E66F}"/>
              </a:ext>
            </a:extLst>
          </p:cNvPr>
          <p:cNvSpPr>
            <a:spLocks noGrp="1"/>
          </p:cNvSpPr>
          <p:nvPr>
            <p:ph idx="1"/>
          </p:nvPr>
        </p:nvSpPr>
        <p:spPr>
          <a:xfrm>
            <a:off x="838200" y="1837913"/>
            <a:ext cx="10515600" cy="4807066"/>
          </a:xfrm>
        </p:spPr>
        <p:txBody>
          <a:bodyPr vert="horz" lIns="91440" tIns="45720" rIns="91440" bIns="45720" rtlCol="0">
            <a:normAutofit/>
          </a:bodyPr>
          <a:lstStyle/>
          <a:p>
            <a:pPr marL="0" indent="0">
              <a:lnSpc>
                <a:spcPct val="115000"/>
              </a:lnSpc>
              <a:spcBef>
                <a:spcPts val="0"/>
              </a:spcBef>
              <a:buNone/>
            </a:pPr>
            <a:r>
              <a:rPr lang="en-US" sz="2000" u="sng" dirty="0">
                <a:effectLst/>
                <a:latin typeface="Verdana" panose="020B0604030504040204" pitchFamily="34" charset="0"/>
                <a:ea typeface="Verdana" panose="020B0604030504040204" pitchFamily="34" charset="0"/>
                <a:cs typeface="Arial" panose="020B0604020202020204" pitchFamily="34" charset="0"/>
              </a:rPr>
              <a:t>Business Objective: </a:t>
            </a:r>
          </a:p>
          <a:p>
            <a:pPr marL="0" indent="0">
              <a:lnSpc>
                <a:spcPct val="115000"/>
              </a:lnSpc>
              <a:spcBef>
                <a:spcPts val="0"/>
              </a:spcBef>
              <a:buNone/>
            </a:pPr>
            <a:r>
              <a:rPr lang="en-US" sz="2000" dirty="0">
                <a:latin typeface="Verdana" panose="020B0604030504040204" pitchFamily="34" charset="0"/>
                <a:ea typeface="Verdana" panose="020B0604030504040204" pitchFamily="34" charset="0"/>
                <a:cs typeface="Arial" panose="020B0604020202020204" pitchFamily="34" charset="0"/>
              </a:rPr>
              <a:t>	</a:t>
            </a:r>
            <a:r>
              <a:rPr lang="en-IN" sz="2000" dirty="0">
                <a:latin typeface="Verdana" panose="020B0604030504040204" pitchFamily="34" charset="0"/>
                <a:ea typeface="Verdana" panose="020B0604030504040204" pitchFamily="34" charset="0"/>
                <a:cs typeface="Times New Roman" panose="02020603050405020304" pitchFamily="18" charset="0"/>
              </a:rPr>
              <a:t>To predict the </a:t>
            </a:r>
            <a:r>
              <a:rPr lang="en-US" sz="2000" dirty="0">
                <a:latin typeface="Verdana" panose="020B0604030504040204" pitchFamily="34" charset="0"/>
                <a:ea typeface="Verdana" panose="020B0604030504040204" pitchFamily="34" charset="0"/>
                <a:cs typeface="Times New Roman" panose="02020603050405020304" pitchFamily="18" charset="0"/>
              </a:rPr>
              <a:t>Customer churn is a big problem for telecommunications companies. Indeed, their annual churn rates are usually higher than 10%. For that reason, they develop strategies to keep as many clients as possible. This is a classification project since the variable to be predicted is binary (churn or loyal customer). The goal here is to model churn probability, conditioned on the customer features.</a:t>
            </a:r>
            <a:endParaRPr lang="en-IN" sz="2000" dirty="0">
              <a:latin typeface="Verdana" panose="020B0604030504040204" pitchFamily="34" charset="0"/>
              <a:ea typeface="Verdana" panose="020B0604030504040204" pitchFamily="34" charset="0"/>
              <a:cs typeface="Times New Roman" panose="02020603050405020304" pitchFamily="18" charset="0"/>
            </a:endParaRPr>
          </a:p>
          <a:p>
            <a:pPr marL="0" indent="0">
              <a:lnSpc>
                <a:spcPct val="115000"/>
              </a:lnSpc>
              <a:spcBef>
                <a:spcPts val="0"/>
              </a:spcBef>
              <a:buNone/>
            </a:pPr>
            <a:r>
              <a:rPr lang="en-US" sz="2000" u="sng" dirty="0">
                <a:effectLst/>
                <a:latin typeface="Verdana" panose="020B0604030504040204" pitchFamily="34" charset="0"/>
                <a:ea typeface="Verdana" panose="020B0604030504040204" pitchFamily="34" charset="0"/>
              </a:rPr>
              <a:t>Data Set Details:</a:t>
            </a:r>
            <a:r>
              <a:rPr lang="en-US" sz="2000" dirty="0">
                <a:effectLst/>
                <a:latin typeface="Verdana" panose="020B0604030504040204" pitchFamily="34" charset="0"/>
                <a:ea typeface="Verdana" panose="020B0604030504040204" pitchFamily="34" charset="0"/>
              </a:rPr>
              <a:t> </a:t>
            </a:r>
          </a:p>
          <a:p>
            <a:pPr marL="0" indent="0">
              <a:lnSpc>
                <a:spcPct val="115000"/>
              </a:lnSpc>
              <a:spcBef>
                <a:spcPts val="0"/>
              </a:spcBef>
              <a:buNone/>
            </a:pPr>
            <a:r>
              <a:rPr lang="en-US" sz="2000" dirty="0">
                <a:latin typeface="Verdana" panose="020B0604030504040204" pitchFamily="34" charset="0"/>
                <a:ea typeface="Verdana" panose="020B0604030504040204" pitchFamily="34" charset="0"/>
              </a:rPr>
              <a:t>	</a:t>
            </a:r>
            <a:r>
              <a:rPr lang="en-US" sz="2000" dirty="0">
                <a:effectLst/>
                <a:latin typeface="Verdana" panose="020B0604030504040204" pitchFamily="34" charset="0"/>
                <a:ea typeface="Verdana" panose="020B0604030504040204" pitchFamily="34" charset="0"/>
              </a:rPr>
              <a:t>Each row corresponds to a client of a telecommunications company for whom it has collected information about the type of plan they have contracted, the minutes they have talked, or the charge they pay every month.</a:t>
            </a:r>
            <a:endParaRPr lang="en-GB" sz="2000" dirty="0">
              <a:effectLst/>
              <a:latin typeface="Verdana" panose="020B0604030504040204" pitchFamily="34" charset="0"/>
              <a:ea typeface="Verdana" panose="020B0604030504040204" pitchFamily="34" charset="0"/>
            </a:endParaRPr>
          </a:p>
          <a:p>
            <a:pPr marL="0" indent="0">
              <a:lnSpc>
                <a:spcPct val="115000"/>
              </a:lnSpc>
              <a:spcBef>
                <a:spcPts val="0"/>
              </a:spcBef>
              <a:buNone/>
            </a:pPr>
            <a:endParaRPr lang="en-IN" sz="2000" dirty="0">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177643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7280172-888A-7D5A-EC8E-ED9C2D021CEB}"/>
              </a:ext>
            </a:extLst>
          </p:cNvPr>
          <p:cNvSpPr txBox="1">
            <a:spLocks/>
          </p:cNvSpPr>
          <p:nvPr/>
        </p:nvSpPr>
        <p:spPr>
          <a:xfrm>
            <a:off x="190500" y="196339"/>
            <a:ext cx="4918529" cy="774332"/>
          </a:xfrm>
          <a:prstGeom prst="roundRect">
            <a:avLst/>
          </a:prstGeom>
          <a:blipFill>
            <a:blip r:embed="rId2"/>
            <a:tile tx="0" ty="0" sx="100000" sy="100000" flip="none" algn="tl"/>
          </a:blipFill>
          <a:ln w="38100">
            <a:solidFill>
              <a:schemeClr val="tx1"/>
            </a:solidFill>
          </a:ln>
          <a:scene3d>
            <a:camera prst="orthographicFront"/>
            <a:lightRig rig="threePt" dir="t"/>
          </a:scene3d>
          <a:sp3d>
            <a:bevelT w="165100" prst="coolSlant"/>
          </a:sp3d>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t>Feature Engineering</a:t>
            </a:r>
            <a:endParaRPr lang="en-IN" sz="6000" b="1" dirty="0"/>
          </a:p>
        </p:txBody>
      </p:sp>
      <p:pic>
        <p:nvPicPr>
          <p:cNvPr id="6" name="Picture 5">
            <a:extLst>
              <a:ext uri="{FF2B5EF4-FFF2-40B4-BE49-F238E27FC236}">
                <a16:creationId xmlns:a16="http://schemas.microsoft.com/office/drawing/2014/main" id="{153A950F-DA84-CF7F-D451-3E2ED802BE4C}"/>
              </a:ext>
            </a:extLst>
          </p:cNvPr>
          <p:cNvPicPr>
            <a:picLocks noChangeAspect="1"/>
          </p:cNvPicPr>
          <p:nvPr/>
        </p:nvPicPr>
        <p:blipFill>
          <a:blip r:embed="rId3"/>
          <a:stretch>
            <a:fillRect/>
          </a:stretch>
        </p:blipFill>
        <p:spPr>
          <a:xfrm>
            <a:off x="339878" y="1087363"/>
            <a:ext cx="11525390" cy="5298923"/>
          </a:xfrm>
          <a:prstGeom prst="rect">
            <a:avLst/>
          </a:prstGeom>
        </p:spPr>
      </p:pic>
      <p:sp>
        <p:nvSpPr>
          <p:cNvPr id="7" name="Content Placeholder 2">
            <a:extLst>
              <a:ext uri="{FF2B5EF4-FFF2-40B4-BE49-F238E27FC236}">
                <a16:creationId xmlns:a16="http://schemas.microsoft.com/office/drawing/2014/main" id="{934C4517-73F5-AD5E-7BBF-3D8784CA3414}"/>
              </a:ext>
            </a:extLst>
          </p:cNvPr>
          <p:cNvSpPr txBox="1">
            <a:spLocks/>
          </p:cNvSpPr>
          <p:nvPr/>
        </p:nvSpPr>
        <p:spPr>
          <a:xfrm>
            <a:off x="5618843" y="5770637"/>
            <a:ext cx="4425043" cy="5416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buNone/>
            </a:pPr>
            <a:r>
              <a:rPr lang="en-US" sz="2000" dirty="0">
                <a:latin typeface="Verdana" panose="020B0604030504040204" pitchFamily="34" charset="0"/>
                <a:ea typeface="Verdana" panose="020B0604030504040204" pitchFamily="34" charset="0"/>
                <a:cs typeface="Arial" panose="020B0604020202020204" pitchFamily="34" charset="0"/>
              </a:rPr>
              <a:t>Feature score based on churn</a:t>
            </a:r>
            <a:endParaRPr lang="en-IN" sz="2000" b="1" dirty="0">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697191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7280172-888A-7D5A-EC8E-ED9C2D021CEB}"/>
              </a:ext>
            </a:extLst>
          </p:cNvPr>
          <p:cNvSpPr txBox="1">
            <a:spLocks/>
          </p:cNvSpPr>
          <p:nvPr/>
        </p:nvSpPr>
        <p:spPr>
          <a:xfrm>
            <a:off x="838200" y="365125"/>
            <a:ext cx="10515600" cy="1325563"/>
          </a:xfrm>
          <a:prstGeom prst="roundRect">
            <a:avLst/>
          </a:prstGeom>
          <a:scene3d>
            <a:camera prst="orthographicFront"/>
            <a:lightRig rig="threePt" dir="t"/>
          </a:scene3d>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2800" b="1" i="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Helvetica Neue"/>
              </a:rPr>
              <a:t>Test Train Split With Imbalanced Dataset For Model Building</a:t>
            </a:r>
          </a:p>
        </p:txBody>
      </p:sp>
      <p:pic>
        <p:nvPicPr>
          <p:cNvPr id="7" name="Picture 6">
            <a:extLst>
              <a:ext uri="{FF2B5EF4-FFF2-40B4-BE49-F238E27FC236}">
                <a16:creationId xmlns:a16="http://schemas.microsoft.com/office/drawing/2014/main" id="{A248E8A3-B8C6-3469-DF91-C3BCCE43B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374" y="1928537"/>
            <a:ext cx="9234976" cy="4729437"/>
          </a:xfrm>
          <a:prstGeom prst="rect">
            <a:avLst/>
          </a:prstGeom>
        </p:spPr>
      </p:pic>
    </p:spTree>
    <p:extLst>
      <p:ext uri="{BB962C8B-B14F-4D97-AF65-F5344CB8AC3E}">
        <p14:creationId xmlns:p14="http://schemas.microsoft.com/office/powerpoint/2010/main" val="864351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710322-E0CC-E946-EADB-585861DB1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8142" y="1675372"/>
            <a:ext cx="5539505" cy="4966453"/>
          </a:xfrm>
          <a:prstGeom prst="rect">
            <a:avLst/>
          </a:prstGeom>
        </p:spPr>
      </p:pic>
      <p:pic>
        <p:nvPicPr>
          <p:cNvPr id="9" name="Picture 8">
            <a:extLst>
              <a:ext uri="{FF2B5EF4-FFF2-40B4-BE49-F238E27FC236}">
                <a16:creationId xmlns:a16="http://schemas.microsoft.com/office/drawing/2014/main" id="{B6CB6B06-86CA-F1B9-1EF1-4004F53E93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4" y="1675372"/>
            <a:ext cx="6205267" cy="4966453"/>
          </a:xfrm>
          <a:prstGeom prst="rect">
            <a:avLst/>
          </a:prstGeom>
        </p:spPr>
      </p:pic>
      <p:sp>
        <p:nvSpPr>
          <p:cNvPr id="10" name="Title 1">
            <a:extLst>
              <a:ext uri="{FF2B5EF4-FFF2-40B4-BE49-F238E27FC236}">
                <a16:creationId xmlns:a16="http://schemas.microsoft.com/office/drawing/2014/main" id="{D12DFDF8-0FD7-713F-0D9F-08388BA298D0}"/>
              </a:ext>
            </a:extLst>
          </p:cNvPr>
          <p:cNvSpPr txBox="1">
            <a:spLocks/>
          </p:cNvSpPr>
          <p:nvPr/>
        </p:nvSpPr>
        <p:spPr>
          <a:xfrm>
            <a:off x="3515379" y="473350"/>
            <a:ext cx="4918529" cy="774332"/>
          </a:xfrm>
          <a:prstGeom prst="roundRect">
            <a:avLst/>
          </a:prstGeom>
          <a:blipFill>
            <a:blip r:embed="rId4"/>
            <a:tile tx="0" ty="0" sx="100000" sy="100000" flip="none" algn="tl"/>
          </a:blipFill>
          <a:ln w="38100">
            <a:solidFill>
              <a:schemeClr val="tx1"/>
            </a:solidFill>
          </a:ln>
          <a:scene3d>
            <a:camera prst="orthographicFront"/>
            <a:lightRig rig="threePt" dir="t"/>
          </a:scene3d>
          <a:sp3d>
            <a:bevelT w="165100" prst="coolSlant"/>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t>Model building</a:t>
            </a:r>
            <a:endParaRPr lang="en-IN" sz="6000" b="1" dirty="0"/>
          </a:p>
        </p:txBody>
      </p:sp>
    </p:spTree>
    <p:extLst>
      <p:ext uri="{BB962C8B-B14F-4D97-AF65-F5344CB8AC3E}">
        <p14:creationId xmlns:p14="http://schemas.microsoft.com/office/powerpoint/2010/main" val="498896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7280172-888A-7D5A-EC8E-ED9C2D021CEB}"/>
              </a:ext>
            </a:extLst>
          </p:cNvPr>
          <p:cNvSpPr txBox="1">
            <a:spLocks/>
          </p:cNvSpPr>
          <p:nvPr/>
        </p:nvSpPr>
        <p:spPr>
          <a:xfrm>
            <a:off x="3289407" y="710689"/>
            <a:ext cx="4918529" cy="774332"/>
          </a:xfrm>
          <a:prstGeom prst="roundRect">
            <a:avLst/>
          </a:prstGeom>
          <a:blipFill>
            <a:blip r:embed="rId2"/>
            <a:tile tx="0" ty="0" sx="100000" sy="100000" flip="none" algn="tl"/>
          </a:blipFill>
          <a:ln w="38100">
            <a:solidFill>
              <a:schemeClr val="tx1"/>
            </a:solidFill>
          </a:ln>
          <a:scene3d>
            <a:camera prst="orthographicFront"/>
            <a:lightRig rig="threePt" dir="t"/>
          </a:scene3d>
          <a:sp3d>
            <a:bevelT w="165100" prst="coolSlant"/>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t>Model building</a:t>
            </a:r>
            <a:endParaRPr lang="en-IN" sz="6000" b="1" dirty="0"/>
          </a:p>
        </p:txBody>
      </p:sp>
      <p:pic>
        <p:nvPicPr>
          <p:cNvPr id="7" name="Picture 6">
            <a:extLst>
              <a:ext uri="{FF2B5EF4-FFF2-40B4-BE49-F238E27FC236}">
                <a16:creationId xmlns:a16="http://schemas.microsoft.com/office/drawing/2014/main" id="{15D29102-2218-2970-5909-6C19437E48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88" y="1870353"/>
            <a:ext cx="5367584" cy="4791308"/>
          </a:xfrm>
          <a:prstGeom prst="rect">
            <a:avLst/>
          </a:prstGeom>
        </p:spPr>
      </p:pic>
      <p:pic>
        <p:nvPicPr>
          <p:cNvPr id="10" name="Picture 9">
            <a:extLst>
              <a:ext uri="{FF2B5EF4-FFF2-40B4-BE49-F238E27FC236}">
                <a16:creationId xmlns:a16="http://schemas.microsoft.com/office/drawing/2014/main" id="{BC16E2CF-3EE8-AD7B-3286-0DFC4CB379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4692" y="1870353"/>
            <a:ext cx="6277308" cy="4791308"/>
          </a:xfrm>
          <a:prstGeom prst="rect">
            <a:avLst/>
          </a:prstGeom>
        </p:spPr>
      </p:pic>
    </p:spTree>
    <p:extLst>
      <p:ext uri="{BB962C8B-B14F-4D97-AF65-F5344CB8AC3E}">
        <p14:creationId xmlns:p14="http://schemas.microsoft.com/office/powerpoint/2010/main" val="1856600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7280172-888A-7D5A-EC8E-ED9C2D021CEB}"/>
              </a:ext>
            </a:extLst>
          </p:cNvPr>
          <p:cNvSpPr txBox="1">
            <a:spLocks/>
          </p:cNvSpPr>
          <p:nvPr/>
        </p:nvSpPr>
        <p:spPr>
          <a:xfrm>
            <a:off x="2890838" y="139189"/>
            <a:ext cx="5905500" cy="774332"/>
          </a:xfrm>
          <a:prstGeom prst="roundRect">
            <a:avLst/>
          </a:prstGeom>
          <a:blipFill>
            <a:blip r:embed="rId2"/>
            <a:tile tx="0" ty="0" sx="100000" sy="100000" flip="none" algn="tl"/>
          </a:blipFill>
          <a:ln w="38100">
            <a:solidFill>
              <a:schemeClr val="tx1"/>
            </a:solidFill>
          </a:ln>
          <a:scene3d>
            <a:camera prst="orthographicFront"/>
            <a:lightRig rig="threePt" dir="t"/>
          </a:scene3d>
          <a:sp3d>
            <a:bevelT w="165100" prst="coolSlant"/>
          </a:sp3d>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t>Model Selection</a:t>
            </a:r>
            <a:endParaRPr lang="en-IN" sz="6000" b="1" dirty="0"/>
          </a:p>
        </p:txBody>
      </p:sp>
      <p:sp>
        <p:nvSpPr>
          <p:cNvPr id="4" name="Content Placeholder 2">
            <a:extLst>
              <a:ext uri="{FF2B5EF4-FFF2-40B4-BE49-F238E27FC236}">
                <a16:creationId xmlns:a16="http://schemas.microsoft.com/office/drawing/2014/main" id="{04B0E54F-D2CD-FBD4-6C8F-8626B5A72C9B}"/>
              </a:ext>
            </a:extLst>
          </p:cNvPr>
          <p:cNvSpPr txBox="1">
            <a:spLocks/>
          </p:cNvSpPr>
          <p:nvPr/>
        </p:nvSpPr>
        <p:spPr>
          <a:xfrm>
            <a:off x="7243309" y="2289844"/>
            <a:ext cx="4425043" cy="3924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buNone/>
            </a:pPr>
            <a:endParaRPr lang="en-IN" sz="2000" b="1" dirty="0">
              <a:latin typeface="Verdana" panose="020B0604030504040204" pitchFamily="34" charset="0"/>
              <a:ea typeface="Verdana" panose="020B060403050404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DAE53FB7-5754-9A9D-F24F-4F88C36AE6A9}"/>
              </a:ext>
            </a:extLst>
          </p:cNvPr>
          <p:cNvSpPr>
            <a:spLocks noGrp="1"/>
          </p:cNvSpPr>
          <p:nvPr>
            <p:ph type="title"/>
          </p:nvPr>
        </p:nvSpPr>
        <p:spPr>
          <a:xfrm>
            <a:off x="1451579" y="1079422"/>
            <a:ext cx="9603275" cy="774332"/>
          </a:xfrm>
        </p:spPr>
        <p:txBody>
          <a:bodyPr>
            <a:normAutofit/>
          </a:bodyPr>
          <a:lstStyle/>
          <a:p>
            <a:r>
              <a:rPr lang="en-IN" sz="2000" cap="none" dirty="0"/>
              <a:t>Since the Random Forest Model was Giving Most accurate results, we selected it for the predictive model.</a:t>
            </a:r>
          </a:p>
        </p:txBody>
      </p:sp>
      <p:pic>
        <p:nvPicPr>
          <p:cNvPr id="7" name="Picture 6">
            <a:extLst>
              <a:ext uri="{FF2B5EF4-FFF2-40B4-BE49-F238E27FC236}">
                <a16:creationId xmlns:a16="http://schemas.microsoft.com/office/drawing/2014/main" id="{DA9B2651-EFD9-F3BF-4A7E-4FA6D0413A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924" y="2019655"/>
            <a:ext cx="7438976" cy="4677428"/>
          </a:xfrm>
          <a:prstGeom prst="rect">
            <a:avLst/>
          </a:prstGeom>
        </p:spPr>
      </p:pic>
    </p:spTree>
    <p:extLst>
      <p:ext uri="{BB962C8B-B14F-4D97-AF65-F5344CB8AC3E}">
        <p14:creationId xmlns:p14="http://schemas.microsoft.com/office/powerpoint/2010/main" val="948661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7280172-888A-7D5A-EC8E-ED9C2D021CEB}"/>
              </a:ext>
            </a:extLst>
          </p:cNvPr>
          <p:cNvSpPr txBox="1">
            <a:spLocks/>
          </p:cNvSpPr>
          <p:nvPr/>
        </p:nvSpPr>
        <p:spPr>
          <a:xfrm>
            <a:off x="190500" y="196339"/>
            <a:ext cx="5905500" cy="774332"/>
          </a:xfrm>
          <a:prstGeom prst="roundRect">
            <a:avLst/>
          </a:prstGeom>
          <a:blipFill>
            <a:blip r:embed="rId2"/>
            <a:tile tx="0" ty="0" sx="100000" sy="100000" flip="none" algn="tl"/>
          </a:blipFill>
          <a:ln w="38100">
            <a:solidFill>
              <a:schemeClr val="tx1"/>
            </a:solidFill>
          </a:ln>
          <a:scene3d>
            <a:camera prst="orthographicFront"/>
            <a:lightRig rig="threePt" dir="t"/>
          </a:scene3d>
          <a:sp3d>
            <a:bevelT w="165100" prst="coolSlant"/>
          </a:sp3d>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t>Hyper parameter tuning</a:t>
            </a:r>
            <a:endParaRPr lang="en-IN" sz="6000" b="1" dirty="0"/>
          </a:p>
        </p:txBody>
      </p:sp>
      <p:sp>
        <p:nvSpPr>
          <p:cNvPr id="4" name="Content Placeholder 2">
            <a:extLst>
              <a:ext uri="{FF2B5EF4-FFF2-40B4-BE49-F238E27FC236}">
                <a16:creationId xmlns:a16="http://schemas.microsoft.com/office/drawing/2014/main" id="{04B0E54F-D2CD-FBD4-6C8F-8626B5A72C9B}"/>
              </a:ext>
            </a:extLst>
          </p:cNvPr>
          <p:cNvSpPr txBox="1">
            <a:spLocks/>
          </p:cNvSpPr>
          <p:nvPr/>
        </p:nvSpPr>
        <p:spPr>
          <a:xfrm>
            <a:off x="7271884" y="2617862"/>
            <a:ext cx="4425043" cy="3924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buNone/>
            </a:pPr>
            <a:r>
              <a:rPr lang="en-US" sz="2000" dirty="0">
                <a:latin typeface="Verdana" panose="020B0604030504040204" pitchFamily="34" charset="0"/>
                <a:ea typeface="Verdana" panose="020B0604030504040204" pitchFamily="34" charset="0"/>
                <a:cs typeface="Arial" panose="020B0604020202020204" pitchFamily="34" charset="0"/>
              </a:rPr>
              <a:t>Performance Analysis after Resampling</a:t>
            </a:r>
            <a:endParaRPr lang="en-IN" sz="2000" b="1" dirty="0">
              <a:latin typeface="Verdana" panose="020B0604030504040204" pitchFamily="34" charset="0"/>
              <a:ea typeface="Verdana" panose="020B060403050404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C414120-8751-26DB-51DD-561CE3FDC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007" y="1957130"/>
            <a:ext cx="9672668" cy="4704531"/>
          </a:xfrm>
          <a:prstGeom prst="rect">
            <a:avLst/>
          </a:prstGeom>
        </p:spPr>
      </p:pic>
    </p:spTree>
    <p:extLst>
      <p:ext uri="{BB962C8B-B14F-4D97-AF65-F5344CB8AC3E}">
        <p14:creationId xmlns:p14="http://schemas.microsoft.com/office/powerpoint/2010/main" val="2240811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7280172-888A-7D5A-EC8E-ED9C2D021CEB}"/>
              </a:ext>
            </a:extLst>
          </p:cNvPr>
          <p:cNvSpPr txBox="1">
            <a:spLocks/>
          </p:cNvSpPr>
          <p:nvPr/>
        </p:nvSpPr>
        <p:spPr>
          <a:xfrm>
            <a:off x="7145654" y="848331"/>
            <a:ext cx="4603001" cy="1087819"/>
          </a:xfrm>
          <a:prstGeom prst="roundRect">
            <a:avLst/>
          </a:prstGeom>
          <a:scene3d>
            <a:camera prst="orthographicFront"/>
            <a:lightRig rig="threePt" dir="t"/>
          </a:scene3d>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400" b="1" kern="1200" dirty="0">
                <a:solidFill>
                  <a:schemeClr val="tx1"/>
                </a:solidFill>
                <a:latin typeface="+mj-lt"/>
                <a:ea typeface="+mj-ea"/>
                <a:cs typeface="+mj-cs"/>
              </a:rPr>
              <a:t>Model Evaluation</a:t>
            </a:r>
          </a:p>
        </p:txBody>
      </p:sp>
      <p:sp>
        <p:nvSpPr>
          <p:cNvPr id="11" name="Content Placeholder 2">
            <a:extLst>
              <a:ext uri="{FF2B5EF4-FFF2-40B4-BE49-F238E27FC236}">
                <a16:creationId xmlns:a16="http://schemas.microsoft.com/office/drawing/2014/main" id="{13958040-BEFC-8F47-FB10-658229570101}"/>
              </a:ext>
            </a:extLst>
          </p:cNvPr>
          <p:cNvSpPr txBox="1">
            <a:spLocks/>
          </p:cNvSpPr>
          <p:nvPr/>
        </p:nvSpPr>
        <p:spPr>
          <a:xfrm>
            <a:off x="7145654" y="2684095"/>
            <a:ext cx="4603001" cy="34928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spcBef>
                <a:spcPts val="0"/>
              </a:spcBef>
              <a:spcAft>
                <a:spcPts val="600"/>
              </a:spcAft>
            </a:pPr>
            <a:r>
              <a:rPr lang="en-US" sz="1800" dirty="0"/>
              <a:t>Results after Hyperparameter tunning</a:t>
            </a:r>
          </a:p>
        </p:txBody>
      </p:sp>
      <p:pic>
        <p:nvPicPr>
          <p:cNvPr id="4" name="Picture 3">
            <a:extLst>
              <a:ext uri="{FF2B5EF4-FFF2-40B4-BE49-F238E27FC236}">
                <a16:creationId xmlns:a16="http://schemas.microsoft.com/office/drawing/2014/main" id="{8174237E-D8DD-625C-AE36-3EB993B37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08" y="1936150"/>
            <a:ext cx="7039957" cy="3591426"/>
          </a:xfrm>
          <a:prstGeom prst="rect">
            <a:avLst/>
          </a:prstGeom>
        </p:spPr>
      </p:pic>
    </p:spTree>
    <p:extLst>
      <p:ext uri="{BB962C8B-B14F-4D97-AF65-F5344CB8AC3E}">
        <p14:creationId xmlns:p14="http://schemas.microsoft.com/office/powerpoint/2010/main" val="759573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CDF06-4EE7-3698-FB05-7929C9006DE6}"/>
              </a:ext>
            </a:extLst>
          </p:cNvPr>
          <p:cNvSpPr>
            <a:spLocks noGrp="1"/>
          </p:cNvSpPr>
          <p:nvPr>
            <p:ph type="title"/>
          </p:nvPr>
        </p:nvSpPr>
        <p:spPr/>
        <p:txBody>
          <a:bodyPr/>
          <a:lstStyle/>
          <a:p>
            <a:r>
              <a:rPr lang="en-IN" dirty="0"/>
              <a:t>Model Performance</a:t>
            </a:r>
          </a:p>
        </p:txBody>
      </p:sp>
      <p:pic>
        <p:nvPicPr>
          <p:cNvPr id="5" name="Content Placeholder 4">
            <a:extLst>
              <a:ext uri="{FF2B5EF4-FFF2-40B4-BE49-F238E27FC236}">
                <a16:creationId xmlns:a16="http://schemas.microsoft.com/office/drawing/2014/main" id="{177C49AF-CBF4-24B6-A2A5-E6D74247CA5F}"/>
              </a:ext>
            </a:extLst>
          </p:cNvPr>
          <p:cNvPicPr>
            <a:picLocks noGrp="1" noChangeAspect="1"/>
          </p:cNvPicPr>
          <p:nvPr>
            <p:ph idx="1"/>
          </p:nvPr>
        </p:nvPicPr>
        <p:blipFill>
          <a:blip r:embed="rId2"/>
          <a:stretch>
            <a:fillRect/>
          </a:stretch>
        </p:blipFill>
        <p:spPr>
          <a:xfrm>
            <a:off x="1200150" y="1514475"/>
            <a:ext cx="9854704" cy="5057776"/>
          </a:xfrm>
        </p:spPr>
      </p:pic>
    </p:spTree>
    <p:extLst>
      <p:ext uri="{BB962C8B-B14F-4D97-AF65-F5344CB8AC3E}">
        <p14:creationId xmlns:p14="http://schemas.microsoft.com/office/powerpoint/2010/main" val="3738482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A5D14-9BAE-7734-F2A0-E5C4140F9302}"/>
              </a:ext>
            </a:extLst>
          </p:cNvPr>
          <p:cNvSpPr>
            <a:spLocks noGrp="1"/>
          </p:cNvSpPr>
          <p:nvPr>
            <p:ph type="title"/>
          </p:nvPr>
        </p:nvSpPr>
        <p:spPr/>
        <p:txBody>
          <a:bodyPr/>
          <a:lstStyle/>
          <a:p>
            <a:r>
              <a:rPr lang="en-IN" dirty="0"/>
              <a:t>Model Deployment </a:t>
            </a:r>
          </a:p>
        </p:txBody>
      </p:sp>
      <p:pic>
        <p:nvPicPr>
          <p:cNvPr id="5" name="Content Placeholder 4">
            <a:extLst>
              <a:ext uri="{FF2B5EF4-FFF2-40B4-BE49-F238E27FC236}">
                <a16:creationId xmlns:a16="http://schemas.microsoft.com/office/drawing/2014/main" id="{CF6D925F-8AA6-77DE-5714-B983082651D4}"/>
              </a:ext>
            </a:extLst>
          </p:cNvPr>
          <p:cNvPicPr>
            <a:picLocks noGrp="1" noChangeAspect="1"/>
          </p:cNvPicPr>
          <p:nvPr>
            <p:ph idx="1"/>
          </p:nvPr>
        </p:nvPicPr>
        <p:blipFill>
          <a:blip r:embed="rId2"/>
          <a:stretch>
            <a:fillRect/>
          </a:stretch>
        </p:blipFill>
        <p:spPr>
          <a:xfrm>
            <a:off x="681923" y="1743075"/>
            <a:ext cx="10719502" cy="5000625"/>
          </a:xfrm>
        </p:spPr>
      </p:pic>
      <p:sp>
        <p:nvSpPr>
          <p:cNvPr id="6" name="TextBox 5">
            <a:extLst>
              <a:ext uri="{FF2B5EF4-FFF2-40B4-BE49-F238E27FC236}">
                <a16:creationId xmlns:a16="http://schemas.microsoft.com/office/drawing/2014/main" id="{81FF22F7-DBC2-D7A1-A532-4F4B0C93FE73}"/>
              </a:ext>
            </a:extLst>
          </p:cNvPr>
          <p:cNvSpPr txBox="1"/>
          <p:nvPr/>
        </p:nvSpPr>
        <p:spPr>
          <a:xfrm>
            <a:off x="6686551" y="1329136"/>
            <a:ext cx="2828925" cy="369332"/>
          </a:xfrm>
          <a:prstGeom prst="rect">
            <a:avLst/>
          </a:prstGeom>
          <a:noFill/>
        </p:spPr>
        <p:txBody>
          <a:bodyPr wrap="square" rtlCol="0">
            <a:spAutoFit/>
          </a:bodyPr>
          <a:lstStyle/>
          <a:p>
            <a:r>
              <a:rPr lang="en-IN" dirty="0"/>
              <a:t>Predictive Model</a:t>
            </a:r>
          </a:p>
        </p:txBody>
      </p:sp>
    </p:spTree>
    <p:extLst>
      <p:ext uri="{BB962C8B-B14F-4D97-AF65-F5344CB8AC3E}">
        <p14:creationId xmlns:p14="http://schemas.microsoft.com/office/powerpoint/2010/main" val="532369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3272E-EC8A-AA1B-686A-F0D8C11E74CA}"/>
              </a:ext>
            </a:extLst>
          </p:cNvPr>
          <p:cNvSpPr>
            <a:spLocks noGrp="1"/>
          </p:cNvSpPr>
          <p:nvPr>
            <p:ph type="title"/>
          </p:nvPr>
        </p:nvSpPr>
        <p:spPr/>
        <p:txBody>
          <a:bodyPr/>
          <a:lstStyle/>
          <a:p>
            <a:endParaRPr lang="en-IN" dirty="0"/>
          </a:p>
        </p:txBody>
      </p:sp>
      <p:pic>
        <p:nvPicPr>
          <p:cNvPr id="12" name="Content Placeholder 11">
            <a:extLst>
              <a:ext uri="{FF2B5EF4-FFF2-40B4-BE49-F238E27FC236}">
                <a16:creationId xmlns:a16="http://schemas.microsoft.com/office/drawing/2014/main" id="{3BE581FC-EC4E-58A3-2E50-8C27E7F52417}"/>
              </a:ext>
            </a:extLst>
          </p:cNvPr>
          <p:cNvPicPr>
            <a:picLocks noGrp="1" noChangeAspect="1"/>
          </p:cNvPicPr>
          <p:nvPr>
            <p:ph idx="1"/>
          </p:nvPr>
        </p:nvPicPr>
        <p:blipFill>
          <a:blip r:embed="rId2"/>
          <a:stretch>
            <a:fillRect/>
          </a:stretch>
        </p:blipFill>
        <p:spPr>
          <a:xfrm>
            <a:off x="6013450" y="1015539"/>
            <a:ext cx="6178550" cy="4972050"/>
          </a:xfrm>
        </p:spPr>
      </p:pic>
      <p:sp>
        <p:nvSpPr>
          <p:cNvPr id="4" name="Text Placeholder 3">
            <a:extLst>
              <a:ext uri="{FF2B5EF4-FFF2-40B4-BE49-F238E27FC236}">
                <a16:creationId xmlns:a16="http://schemas.microsoft.com/office/drawing/2014/main" id="{60F54C7E-693E-1DC5-7DB9-CE7870CF879F}"/>
              </a:ext>
            </a:extLst>
          </p:cNvPr>
          <p:cNvSpPr>
            <a:spLocks noGrp="1"/>
          </p:cNvSpPr>
          <p:nvPr>
            <p:ph type="body" sz="half" idx="2"/>
          </p:nvPr>
        </p:nvSpPr>
        <p:spPr/>
        <p:txBody>
          <a:bodyPr/>
          <a:lstStyle/>
          <a:p>
            <a:endParaRPr lang="en-IN" dirty="0"/>
          </a:p>
        </p:txBody>
      </p:sp>
      <p:pic>
        <p:nvPicPr>
          <p:cNvPr id="10" name="Picture 9">
            <a:extLst>
              <a:ext uri="{FF2B5EF4-FFF2-40B4-BE49-F238E27FC236}">
                <a16:creationId xmlns:a16="http://schemas.microsoft.com/office/drawing/2014/main" id="{D65C85D4-0A05-F8BD-19E7-633D41F50F1B}"/>
              </a:ext>
            </a:extLst>
          </p:cNvPr>
          <p:cNvPicPr>
            <a:picLocks noChangeAspect="1"/>
          </p:cNvPicPr>
          <p:nvPr/>
        </p:nvPicPr>
        <p:blipFill>
          <a:blip r:embed="rId3"/>
          <a:stretch>
            <a:fillRect/>
          </a:stretch>
        </p:blipFill>
        <p:spPr>
          <a:xfrm>
            <a:off x="0" y="1015539"/>
            <a:ext cx="6013450" cy="4972050"/>
          </a:xfrm>
          <a:prstGeom prst="rect">
            <a:avLst/>
          </a:prstGeom>
        </p:spPr>
      </p:pic>
      <p:sp>
        <p:nvSpPr>
          <p:cNvPr id="15" name="Rectangle 14">
            <a:extLst>
              <a:ext uri="{FF2B5EF4-FFF2-40B4-BE49-F238E27FC236}">
                <a16:creationId xmlns:a16="http://schemas.microsoft.com/office/drawing/2014/main" id="{C4525ACD-DE6F-E120-D231-D8EB13210E00}"/>
              </a:ext>
            </a:extLst>
          </p:cNvPr>
          <p:cNvSpPr/>
          <p:nvPr/>
        </p:nvSpPr>
        <p:spPr>
          <a:xfrm>
            <a:off x="2154797" y="127461"/>
            <a:ext cx="8015288" cy="85837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Deployment</a:t>
            </a:r>
          </a:p>
        </p:txBody>
      </p:sp>
    </p:spTree>
    <p:extLst>
      <p:ext uri="{BB962C8B-B14F-4D97-AF65-F5344CB8AC3E}">
        <p14:creationId xmlns:p14="http://schemas.microsoft.com/office/powerpoint/2010/main" val="2256101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0747D-1795-4700-9932-A43001CCCCDE}"/>
              </a:ext>
            </a:extLst>
          </p:cNvPr>
          <p:cNvSpPr>
            <a:spLocks noGrp="1"/>
          </p:cNvSpPr>
          <p:nvPr>
            <p:ph type="title"/>
          </p:nvPr>
        </p:nvSpPr>
        <p:spPr>
          <a:xfrm>
            <a:off x="2452686" y="627359"/>
            <a:ext cx="6276975" cy="815679"/>
          </a:xfrm>
          <a:solidFill>
            <a:schemeClr val="accent4">
              <a:lumMod val="60000"/>
              <a:lumOff val="40000"/>
            </a:schemeClr>
          </a:solidFill>
          <a:ln w="38100">
            <a:solidFill>
              <a:schemeClr val="tx1"/>
            </a:solidFill>
          </a:ln>
        </p:spPr>
        <p:txBody>
          <a:bodyPr anchor="ctr">
            <a:noAutofit/>
          </a:bodyPr>
          <a:lstStyle/>
          <a:p>
            <a:pPr algn="ctr"/>
            <a:r>
              <a:rPr lang="en-US" sz="2800" dirty="0">
                <a:latin typeface="Verdana" panose="020B0604030504040204" pitchFamily="34" charset="0"/>
                <a:ea typeface="Verdana" panose="020B0604030504040204" pitchFamily="34" charset="0"/>
              </a:rPr>
              <a:t>Problem statement</a:t>
            </a:r>
            <a:endParaRPr lang="en-IN" sz="2800" dirty="0">
              <a:latin typeface="Verdana" panose="020B0604030504040204" pitchFamily="34" charset="0"/>
              <a:ea typeface="Verdana" panose="020B0604030504040204" pitchFamily="34" charset="0"/>
            </a:endParaRPr>
          </a:p>
        </p:txBody>
      </p:sp>
      <p:sp>
        <p:nvSpPr>
          <p:cNvPr id="3" name="Content Placeholder 2">
            <a:extLst>
              <a:ext uri="{FF2B5EF4-FFF2-40B4-BE49-F238E27FC236}">
                <a16:creationId xmlns:a16="http://schemas.microsoft.com/office/drawing/2014/main" id="{E7F538C9-8C0D-4CB0-B39F-C0A19DD6E66F}"/>
              </a:ext>
            </a:extLst>
          </p:cNvPr>
          <p:cNvSpPr>
            <a:spLocks noGrp="1"/>
          </p:cNvSpPr>
          <p:nvPr>
            <p:ph idx="1"/>
          </p:nvPr>
        </p:nvSpPr>
        <p:spPr>
          <a:xfrm>
            <a:off x="952499" y="1924928"/>
            <a:ext cx="9834563" cy="4305713"/>
          </a:xfrm>
        </p:spPr>
        <p:txBody>
          <a:bodyPr vert="horz" lIns="91440" tIns="45720" rIns="91440" bIns="45720" rtlCol="0">
            <a:normAutofit fontScale="92500" lnSpcReduction="20000"/>
          </a:bodyPr>
          <a:lstStyle/>
          <a:p>
            <a:pPr marL="0" indent="0">
              <a:lnSpc>
                <a:spcPct val="115000"/>
              </a:lnSpc>
              <a:spcBef>
                <a:spcPts val="0"/>
              </a:spcBef>
              <a:buNone/>
            </a:pPr>
            <a:r>
              <a:rPr lang="en-US" sz="2000" dirty="0">
                <a:latin typeface="Verdana" panose="020B0604030504040204" pitchFamily="34" charset="0"/>
                <a:ea typeface="Verdana" panose="020B0604030504040204" pitchFamily="34" charset="0"/>
                <a:cs typeface="Arial" panose="020B0604020202020204" pitchFamily="34" charset="0"/>
              </a:rPr>
              <a:t>1. C</a:t>
            </a:r>
            <a:r>
              <a:rPr lang="en-GB" sz="2000" dirty="0">
                <a:latin typeface="Verdana" panose="020B0604030504040204" pitchFamily="34" charset="0"/>
                <a:ea typeface="Verdana" panose="020B0604030504040204" pitchFamily="34" charset="0"/>
                <a:cs typeface="Times New Roman" panose="02020603050405020304" pitchFamily="18" charset="0"/>
              </a:rPr>
              <a:t>an we predict whether a customer will churn or not based on their telecommunications usage patterns and demographic information?</a:t>
            </a:r>
          </a:p>
          <a:p>
            <a:pPr marL="0" indent="0">
              <a:lnSpc>
                <a:spcPct val="115000"/>
              </a:lnSpc>
              <a:spcBef>
                <a:spcPts val="0"/>
              </a:spcBef>
              <a:buNone/>
            </a:pPr>
            <a:r>
              <a:rPr lang="en-GB" sz="2000" dirty="0">
                <a:latin typeface="Verdana" panose="020B0604030504040204" pitchFamily="34" charset="0"/>
                <a:ea typeface="Verdana" panose="020B0604030504040204" pitchFamily="34" charset="0"/>
                <a:cs typeface="Times New Roman" panose="02020603050405020304" pitchFamily="18" charset="0"/>
              </a:rPr>
              <a:t>2. What are the factors that contribute the most to customer churn in the telecommunications industry, and how can we use this information to develop targeted retention strategies?</a:t>
            </a:r>
          </a:p>
          <a:p>
            <a:pPr marL="0" indent="0">
              <a:lnSpc>
                <a:spcPct val="115000"/>
              </a:lnSpc>
              <a:spcBef>
                <a:spcPts val="0"/>
              </a:spcBef>
              <a:buNone/>
            </a:pPr>
            <a:r>
              <a:rPr lang="en-GB" sz="2000" dirty="0">
                <a:latin typeface="Verdana" panose="020B0604030504040204" pitchFamily="34" charset="0"/>
                <a:ea typeface="Verdana" panose="020B0604030504040204" pitchFamily="34" charset="0"/>
                <a:cs typeface="Times New Roman" panose="02020603050405020304" pitchFamily="18" charset="0"/>
              </a:rPr>
              <a:t>3. How can we optimize our retention strategies to reduce customer churn and increase customer loyalty, based on the customer data we have available?</a:t>
            </a:r>
          </a:p>
          <a:p>
            <a:pPr marL="0" indent="0">
              <a:lnSpc>
                <a:spcPct val="115000"/>
              </a:lnSpc>
              <a:spcBef>
                <a:spcPts val="0"/>
              </a:spcBef>
              <a:buNone/>
            </a:pPr>
            <a:r>
              <a:rPr lang="en-GB" sz="2000" dirty="0">
                <a:latin typeface="Verdana" panose="020B0604030504040204" pitchFamily="34" charset="0"/>
                <a:ea typeface="Verdana" panose="020B0604030504040204" pitchFamily="34" charset="0"/>
                <a:cs typeface="Times New Roman" panose="02020603050405020304" pitchFamily="18" charset="0"/>
              </a:rPr>
              <a:t>4. Are there any significant differences in telecommunications usage patterns and customer demographics between customers who churn and those who remain loyal, and how can we leverage this information to improve our customer retention efforts?</a:t>
            </a:r>
          </a:p>
          <a:p>
            <a:pPr marL="0" indent="0">
              <a:lnSpc>
                <a:spcPct val="115000"/>
              </a:lnSpc>
              <a:spcBef>
                <a:spcPts val="0"/>
              </a:spcBef>
              <a:buNone/>
            </a:pPr>
            <a:r>
              <a:rPr lang="en-GB" sz="2000" dirty="0">
                <a:latin typeface="Verdana" panose="020B0604030504040204" pitchFamily="34" charset="0"/>
                <a:ea typeface="Verdana" panose="020B0604030504040204" pitchFamily="34" charset="0"/>
                <a:cs typeface="Times New Roman" panose="02020603050405020304" pitchFamily="18" charset="0"/>
              </a:rPr>
              <a:t>5. Can we develop a machine learning model to accurately predict customer churn in real-time, and use this model to proactively intervene with customers who are at high risk of leaving the company?</a:t>
            </a:r>
            <a:endParaRPr lang="en-IN" sz="2000" dirty="0">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61021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765C39-6BC9-2D5A-1CD6-37386D58C9A5}"/>
              </a:ext>
            </a:extLst>
          </p:cNvPr>
          <p:cNvSpPr/>
          <p:nvPr/>
        </p:nvSpPr>
        <p:spPr>
          <a:xfrm>
            <a:off x="2614613" y="400050"/>
            <a:ext cx="7643812" cy="10001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Deployment 2</a:t>
            </a:r>
          </a:p>
        </p:txBody>
      </p:sp>
      <p:pic>
        <p:nvPicPr>
          <p:cNvPr id="8" name="Picture 7">
            <a:extLst>
              <a:ext uri="{FF2B5EF4-FFF2-40B4-BE49-F238E27FC236}">
                <a16:creationId xmlns:a16="http://schemas.microsoft.com/office/drawing/2014/main" id="{4F5722C9-41F5-4041-85FF-D8517588DD92}"/>
              </a:ext>
            </a:extLst>
          </p:cNvPr>
          <p:cNvPicPr>
            <a:picLocks noChangeAspect="1"/>
          </p:cNvPicPr>
          <p:nvPr/>
        </p:nvPicPr>
        <p:blipFill>
          <a:blip r:embed="rId2"/>
          <a:stretch>
            <a:fillRect/>
          </a:stretch>
        </p:blipFill>
        <p:spPr>
          <a:xfrm>
            <a:off x="0" y="1919041"/>
            <a:ext cx="6743700" cy="4538909"/>
          </a:xfrm>
          <a:prstGeom prst="rect">
            <a:avLst/>
          </a:prstGeom>
        </p:spPr>
      </p:pic>
      <p:pic>
        <p:nvPicPr>
          <p:cNvPr id="11" name="Picture 10">
            <a:extLst>
              <a:ext uri="{FF2B5EF4-FFF2-40B4-BE49-F238E27FC236}">
                <a16:creationId xmlns:a16="http://schemas.microsoft.com/office/drawing/2014/main" id="{3417B29F-AF93-5634-8FFB-214BDAC9724D}"/>
              </a:ext>
            </a:extLst>
          </p:cNvPr>
          <p:cNvPicPr>
            <a:picLocks noChangeAspect="1"/>
          </p:cNvPicPr>
          <p:nvPr/>
        </p:nvPicPr>
        <p:blipFill>
          <a:blip r:embed="rId3"/>
          <a:stretch>
            <a:fillRect/>
          </a:stretch>
        </p:blipFill>
        <p:spPr>
          <a:xfrm>
            <a:off x="6743700" y="1919041"/>
            <a:ext cx="5229955" cy="4538909"/>
          </a:xfrm>
          <a:prstGeom prst="rect">
            <a:avLst/>
          </a:prstGeom>
        </p:spPr>
      </p:pic>
    </p:spTree>
    <p:extLst>
      <p:ext uri="{BB962C8B-B14F-4D97-AF65-F5344CB8AC3E}">
        <p14:creationId xmlns:p14="http://schemas.microsoft.com/office/powerpoint/2010/main" val="3459221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66092-C57F-1925-C0D5-27496353CDA8}"/>
              </a:ext>
            </a:extLst>
          </p:cNvPr>
          <p:cNvSpPr txBox="1"/>
          <p:nvPr/>
        </p:nvSpPr>
        <p:spPr>
          <a:xfrm>
            <a:off x="9267909" y="2023110"/>
            <a:ext cx="2469624" cy="28460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kern="1200">
                <a:solidFill>
                  <a:schemeClr val="tx1"/>
                </a:solidFill>
                <a:latin typeface="+mj-lt"/>
                <a:ea typeface="+mj-ea"/>
                <a:cs typeface="+mj-cs"/>
              </a:rPr>
              <a:t>FINAL MODEL </a:t>
            </a:r>
          </a:p>
          <a:p>
            <a:pPr>
              <a:lnSpc>
                <a:spcPct val="90000"/>
              </a:lnSpc>
              <a:spcBef>
                <a:spcPct val="0"/>
              </a:spcBef>
              <a:spcAft>
                <a:spcPts val="600"/>
              </a:spcAft>
            </a:pPr>
            <a:r>
              <a:rPr lang="en-US" sz="3700" kern="1200">
                <a:solidFill>
                  <a:schemeClr val="tx1"/>
                </a:solidFill>
                <a:latin typeface="+mj-lt"/>
                <a:ea typeface="+mj-ea"/>
                <a:cs typeface="+mj-cs"/>
              </a:rPr>
              <a:t>DEPLOYMENT.</a:t>
            </a:r>
          </a:p>
        </p:txBody>
      </p:sp>
      <p:pic>
        <p:nvPicPr>
          <p:cNvPr id="3" name="Picture 2" descr="Graphical user interface, application, Teams&#10;&#10;Description automatically generated">
            <a:extLst>
              <a:ext uri="{FF2B5EF4-FFF2-40B4-BE49-F238E27FC236}">
                <a16:creationId xmlns:a16="http://schemas.microsoft.com/office/drawing/2014/main" id="{45E2E83E-53D8-404D-4E68-58258184D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38" y="1124925"/>
            <a:ext cx="7608304" cy="4679106"/>
          </a:xfrm>
          <a:prstGeom prst="rect">
            <a:avLst/>
          </a:prstGeom>
        </p:spPr>
      </p:pic>
    </p:spTree>
    <p:extLst>
      <p:ext uri="{BB962C8B-B14F-4D97-AF65-F5344CB8AC3E}">
        <p14:creationId xmlns:p14="http://schemas.microsoft.com/office/powerpoint/2010/main" val="1295424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09360B-1EC3-CA4F-44F7-9C124AF05140}"/>
              </a:ext>
            </a:extLst>
          </p:cNvPr>
          <p:cNvSpPr txBox="1"/>
          <p:nvPr/>
        </p:nvSpPr>
        <p:spPr>
          <a:xfrm>
            <a:off x="2486025" y="1900238"/>
            <a:ext cx="4314825" cy="1371600"/>
          </a:xfrm>
          <a:prstGeom prst="rect">
            <a:avLst/>
          </a:prstGeom>
          <a:noFill/>
        </p:spPr>
        <p:txBody>
          <a:bodyPr wrap="square" rtlCol="0">
            <a:spAutoFit/>
          </a:bodyPr>
          <a:lstStyle/>
          <a:p>
            <a:endParaRPr lang="en-IN" dirty="0"/>
          </a:p>
        </p:txBody>
      </p:sp>
      <p:pic>
        <p:nvPicPr>
          <p:cNvPr id="5" name="Picture 4">
            <a:extLst>
              <a:ext uri="{FF2B5EF4-FFF2-40B4-BE49-F238E27FC236}">
                <a16:creationId xmlns:a16="http://schemas.microsoft.com/office/drawing/2014/main" id="{9F990516-1010-CDBA-3850-59FC7BAE49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862" y="83747"/>
            <a:ext cx="11344275" cy="6690506"/>
          </a:xfrm>
          <a:prstGeom prst="rect">
            <a:avLst/>
          </a:prstGeom>
        </p:spPr>
      </p:pic>
    </p:spTree>
    <p:extLst>
      <p:ext uri="{BB962C8B-B14F-4D97-AF65-F5344CB8AC3E}">
        <p14:creationId xmlns:p14="http://schemas.microsoft.com/office/powerpoint/2010/main" val="2885398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EC9F-5A38-469E-836B-B6E9CDAFD0ED}"/>
              </a:ext>
            </a:extLst>
          </p:cNvPr>
          <p:cNvSpPr>
            <a:spLocks noGrp="1"/>
          </p:cNvSpPr>
          <p:nvPr>
            <p:ph type="title"/>
          </p:nvPr>
        </p:nvSpPr>
        <p:spPr>
          <a:xfrm>
            <a:off x="342511" y="2266950"/>
            <a:ext cx="4234405" cy="1809750"/>
          </a:xfrm>
          <a:prstGeom prst="roundRect">
            <a:avLst/>
          </a:prstGeom>
          <a:solidFill>
            <a:schemeClr val="accent4">
              <a:lumMod val="60000"/>
              <a:lumOff val="40000"/>
            </a:schemeClr>
          </a:solidFill>
          <a:ln w="38100">
            <a:solidFill>
              <a:schemeClr val="tx1"/>
            </a:solidFill>
          </a:ln>
        </p:spPr>
        <p:txBody>
          <a:bodyPr>
            <a:noAutofit/>
          </a:bodyPr>
          <a:lstStyle/>
          <a:p>
            <a:pPr algn="ctr"/>
            <a:r>
              <a:rPr lang="en-US" sz="5400" b="1" dirty="0"/>
              <a:t>PROJECT FLOW</a:t>
            </a:r>
            <a:endParaRPr lang="en-IN" sz="5400" b="1" dirty="0"/>
          </a:p>
        </p:txBody>
      </p:sp>
      <p:graphicFrame>
        <p:nvGraphicFramePr>
          <p:cNvPr id="5" name="Content Placeholder 4">
            <a:extLst>
              <a:ext uri="{FF2B5EF4-FFF2-40B4-BE49-F238E27FC236}">
                <a16:creationId xmlns:a16="http://schemas.microsoft.com/office/drawing/2014/main" id="{D389BBBA-2B18-4CF6-9131-B7D0606CC239}"/>
              </a:ext>
            </a:extLst>
          </p:cNvPr>
          <p:cNvGraphicFramePr>
            <a:graphicFrameLocks noGrp="1"/>
          </p:cNvGraphicFramePr>
          <p:nvPr>
            <p:ph idx="1"/>
            <p:extLst>
              <p:ext uri="{D42A27DB-BD31-4B8C-83A1-F6EECF244321}">
                <p14:modId xmlns:p14="http://schemas.microsoft.com/office/powerpoint/2010/main" val="1874713366"/>
              </p:ext>
            </p:extLst>
          </p:nvPr>
        </p:nvGraphicFramePr>
        <p:xfrm>
          <a:off x="3052916" y="1"/>
          <a:ext cx="11002296" cy="6975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8848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C9F3A5D-BD87-467C-AC7B-D69FE262BDFD}"/>
              </a:ext>
            </a:extLst>
          </p:cNvPr>
          <p:cNvSpPr>
            <a:spLocks noGrp="1"/>
          </p:cNvSpPr>
          <p:nvPr>
            <p:ph type="title"/>
          </p:nvPr>
        </p:nvSpPr>
        <p:spPr>
          <a:xfrm>
            <a:off x="190500" y="196339"/>
            <a:ext cx="10625138" cy="1041912"/>
          </a:xfrm>
          <a:prstGeom prst="roundRect">
            <a:avLst/>
          </a:prstGeom>
          <a:blipFill>
            <a:blip r:embed="rId2"/>
            <a:tile tx="0" ty="0" sx="100000" sy="100000" flip="none" algn="tl"/>
          </a:blipFill>
          <a:ln w="38100">
            <a:solidFill>
              <a:schemeClr val="tx1"/>
            </a:solidFill>
          </a:ln>
          <a:scene3d>
            <a:camera prst="orthographicFront"/>
            <a:lightRig rig="threePt" dir="t"/>
          </a:scene3d>
          <a:sp3d>
            <a:bevelT w="165100" prst="coolSlant"/>
          </a:sp3d>
        </p:spPr>
        <p:txBody>
          <a:bodyPr>
            <a:normAutofit/>
          </a:bodyPr>
          <a:lstStyle/>
          <a:p>
            <a:r>
              <a:rPr lang="en-US" sz="6000" b="1" dirty="0"/>
              <a:t>Understanding Data</a:t>
            </a:r>
            <a:endParaRPr lang="en-IN" sz="6000" b="1" dirty="0"/>
          </a:p>
        </p:txBody>
      </p:sp>
      <p:sp>
        <p:nvSpPr>
          <p:cNvPr id="5" name="Content Placeholder 2">
            <a:extLst>
              <a:ext uri="{FF2B5EF4-FFF2-40B4-BE49-F238E27FC236}">
                <a16:creationId xmlns:a16="http://schemas.microsoft.com/office/drawing/2014/main" id="{ADD7560D-4C32-B6A0-1703-FE531287F2E4}"/>
              </a:ext>
            </a:extLst>
          </p:cNvPr>
          <p:cNvSpPr>
            <a:spLocks noGrp="1"/>
          </p:cNvSpPr>
          <p:nvPr>
            <p:ph idx="1"/>
          </p:nvPr>
        </p:nvSpPr>
        <p:spPr>
          <a:xfrm>
            <a:off x="6312650" y="3560175"/>
            <a:ext cx="5210908" cy="2277918"/>
          </a:xfrm>
        </p:spPr>
        <p:txBody>
          <a:bodyPr vert="horz" lIns="91440" tIns="45720" rIns="91440" bIns="45720" rtlCol="0">
            <a:normAutofit fontScale="77500" lnSpcReduction="20000"/>
          </a:bodyPr>
          <a:lstStyle/>
          <a:p>
            <a:pPr marL="0" indent="0">
              <a:lnSpc>
                <a:spcPct val="115000"/>
              </a:lnSpc>
              <a:spcBef>
                <a:spcPts val="0"/>
              </a:spcBef>
              <a:buNone/>
            </a:pPr>
            <a:r>
              <a:rPr lang="en-GB" sz="2000" dirty="0">
                <a:latin typeface="Verdana" panose="020B0604030504040204" pitchFamily="34" charset="0"/>
                <a:ea typeface="Verdana" panose="020B0604030504040204" pitchFamily="34" charset="0"/>
                <a:cs typeface="Arial" panose="020B0604020202020204" pitchFamily="34" charset="0"/>
              </a:rPr>
              <a:t>Changed the data type from object to float for </a:t>
            </a:r>
            <a:r>
              <a:rPr lang="en-GB" sz="2000" dirty="0" err="1">
                <a:latin typeface="Verdana" panose="020B0604030504040204" pitchFamily="34" charset="0"/>
                <a:ea typeface="Verdana" panose="020B0604030504040204" pitchFamily="34" charset="0"/>
                <a:cs typeface="Arial" panose="020B0604020202020204" pitchFamily="34" charset="0"/>
              </a:rPr>
              <a:t>daycharge</a:t>
            </a:r>
            <a:r>
              <a:rPr lang="en-GB" sz="2000" dirty="0">
                <a:latin typeface="Verdana" panose="020B0604030504040204" pitchFamily="34" charset="0"/>
                <a:ea typeface="Verdana" panose="020B0604030504040204" pitchFamily="34" charset="0"/>
                <a:cs typeface="Arial" panose="020B0604020202020204" pitchFamily="34" charset="0"/>
              </a:rPr>
              <a:t> and </a:t>
            </a:r>
            <a:r>
              <a:rPr lang="en-GB" sz="2000" dirty="0" err="1">
                <a:latin typeface="Verdana" panose="020B0604030504040204" pitchFamily="34" charset="0"/>
                <a:ea typeface="Verdana" panose="020B0604030504040204" pitchFamily="34" charset="0"/>
                <a:cs typeface="Arial" panose="020B0604020202020204" pitchFamily="34" charset="0"/>
              </a:rPr>
              <a:t>evemins</a:t>
            </a:r>
            <a:r>
              <a:rPr lang="en-GB" sz="2000" dirty="0">
                <a:latin typeface="Verdana" panose="020B0604030504040204" pitchFamily="34" charset="0"/>
                <a:ea typeface="Verdana" panose="020B0604030504040204" pitchFamily="34" charset="0"/>
                <a:cs typeface="Arial" panose="020B0604020202020204" pitchFamily="34" charset="0"/>
              </a:rPr>
              <a:t>.</a:t>
            </a:r>
          </a:p>
          <a:p>
            <a:pPr marL="0" indent="0">
              <a:lnSpc>
                <a:spcPct val="115000"/>
              </a:lnSpc>
              <a:spcBef>
                <a:spcPts val="0"/>
              </a:spcBef>
              <a:buNone/>
            </a:pPr>
            <a:endParaRPr lang="en-GB" sz="2000" dirty="0">
              <a:latin typeface="Verdana" panose="020B0604030504040204" pitchFamily="34" charset="0"/>
              <a:ea typeface="Verdana" panose="020B0604030504040204" pitchFamily="34" charset="0"/>
              <a:cs typeface="Arial" panose="020B0604020202020204" pitchFamily="34" charset="0"/>
            </a:endParaRPr>
          </a:p>
          <a:p>
            <a:pPr marL="0" indent="0">
              <a:lnSpc>
                <a:spcPct val="115000"/>
              </a:lnSpc>
              <a:spcBef>
                <a:spcPts val="0"/>
              </a:spcBef>
              <a:buNone/>
            </a:pPr>
            <a:r>
              <a:rPr lang="en-IN" sz="2000" dirty="0">
                <a:latin typeface="Verdana" panose="020B0604030504040204" pitchFamily="34" charset="0"/>
                <a:ea typeface="Verdana" panose="020B0604030504040204" pitchFamily="34" charset="0"/>
                <a:cs typeface="Times New Roman" panose="02020603050405020304" pitchFamily="18" charset="0"/>
              </a:rPr>
              <a:t>2 discrete variable count</a:t>
            </a:r>
          </a:p>
          <a:p>
            <a:pPr marL="0" indent="0">
              <a:lnSpc>
                <a:spcPct val="115000"/>
              </a:lnSpc>
              <a:spcBef>
                <a:spcPts val="0"/>
              </a:spcBef>
              <a:buNone/>
            </a:pPr>
            <a:r>
              <a:rPr lang="en-IN" sz="2000" dirty="0">
                <a:latin typeface="Verdana" panose="020B0604030504040204" pitchFamily="34" charset="0"/>
                <a:ea typeface="Verdana" panose="020B0604030504040204" pitchFamily="34" charset="0"/>
                <a:cs typeface="Times New Roman" panose="02020603050405020304" pitchFamily="18" charset="0"/>
              </a:rPr>
              <a:t>13 continuous variable count</a:t>
            </a:r>
          </a:p>
          <a:p>
            <a:pPr marL="0" indent="0">
              <a:lnSpc>
                <a:spcPct val="115000"/>
              </a:lnSpc>
              <a:spcBef>
                <a:spcPts val="0"/>
              </a:spcBef>
              <a:buNone/>
            </a:pPr>
            <a:endParaRPr lang="en-IN" sz="2000" dirty="0">
              <a:latin typeface="Verdana" panose="020B0604030504040204" pitchFamily="34" charset="0"/>
              <a:ea typeface="Verdana" panose="020B0604030504040204" pitchFamily="34" charset="0"/>
              <a:cs typeface="Times New Roman" panose="02020603050405020304" pitchFamily="18" charset="0"/>
            </a:endParaRPr>
          </a:p>
          <a:p>
            <a:pPr marL="0" indent="0">
              <a:lnSpc>
                <a:spcPct val="115000"/>
              </a:lnSpc>
              <a:spcBef>
                <a:spcPts val="0"/>
              </a:spcBef>
              <a:buNone/>
            </a:pPr>
            <a:r>
              <a:rPr lang="en-IN" sz="2000" dirty="0">
                <a:latin typeface="Verdana" panose="020B0604030504040204" pitchFamily="34" charset="0"/>
                <a:ea typeface="Verdana" panose="020B0604030504040204" pitchFamily="34" charset="0"/>
                <a:cs typeface="Times New Roman" panose="02020603050405020304" pitchFamily="18" charset="0"/>
              </a:rPr>
              <a:t>Churn counts  </a:t>
            </a:r>
          </a:p>
          <a:p>
            <a:pPr marL="0" indent="0">
              <a:lnSpc>
                <a:spcPct val="115000"/>
              </a:lnSpc>
              <a:spcBef>
                <a:spcPts val="0"/>
              </a:spcBef>
              <a:buNone/>
            </a:pPr>
            <a:r>
              <a:rPr lang="en-IN" sz="2000" dirty="0">
                <a:latin typeface="Verdana" panose="020B0604030504040204" pitchFamily="34" charset="0"/>
                <a:ea typeface="Verdana" panose="020B0604030504040204" pitchFamily="34" charset="0"/>
                <a:cs typeface="Times New Roman" panose="02020603050405020304" pitchFamily="18" charset="0"/>
              </a:rPr>
              <a:t>Yes: 707 </a:t>
            </a:r>
          </a:p>
          <a:p>
            <a:pPr marL="0" indent="0">
              <a:lnSpc>
                <a:spcPct val="115000"/>
              </a:lnSpc>
              <a:spcBef>
                <a:spcPts val="0"/>
              </a:spcBef>
              <a:buNone/>
            </a:pPr>
            <a:r>
              <a:rPr lang="en-IN" sz="2000" dirty="0">
                <a:latin typeface="Verdana" panose="020B0604030504040204" pitchFamily="34" charset="0"/>
                <a:ea typeface="Verdana" panose="020B0604030504040204" pitchFamily="34" charset="0"/>
                <a:cs typeface="Times New Roman" panose="02020603050405020304" pitchFamily="18" charset="0"/>
              </a:rPr>
              <a:t>No: 4293</a:t>
            </a:r>
          </a:p>
        </p:txBody>
      </p:sp>
      <p:pic>
        <p:nvPicPr>
          <p:cNvPr id="4" name="Picture 3">
            <a:extLst>
              <a:ext uri="{FF2B5EF4-FFF2-40B4-BE49-F238E27FC236}">
                <a16:creationId xmlns:a16="http://schemas.microsoft.com/office/drawing/2014/main" id="{C1C90C57-9ABC-2181-51E9-6229DFE9739C}"/>
              </a:ext>
            </a:extLst>
          </p:cNvPr>
          <p:cNvPicPr>
            <a:picLocks noChangeAspect="1"/>
          </p:cNvPicPr>
          <p:nvPr/>
        </p:nvPicPr>
        <p:blipFill>
          <a:blip r:embed="rId3"/>
          <a:stretch>
            <a:fillRect/>
          </a:stretch>
        </p:blipFill>
        <p:spPr>
          <a:xfrm>
            <a:off x="303521" y="1427343"/>
            <a:ext cx="2674078" cy="4734306"/>
          </a:xfrm>
          <a:prstGeom prst="rect">
            <a:avLst/>
          </a:prstGeom>
        </p:spPr>
      </p:pic>
      <p:pic>
        <p:nvPicPr>
          <p:cNvPr id="9" name="Picture 8">
            <a:extLst>
              <a:ext uri="{FF2B5EF4-FFF2-40B4-BE49-F238E27FC236}">
                <a16:creationId xmlns:a16="http://schemas.microsoft.com/office/drawing/2014/main" id="{561849B6-FB39-89BE-5A71-C0849507FD22}"/>
              </a:ext>
            </a:extLst>
          </p:cNvPr>
          <p:cNvPicPr>
            <a:picLocks noChangeAspect="1"/>
          </p:cNvPicPr>
          <p:nvPr/>
        </p:nvPicPr>
        <p:blipFill>
          <a:blip r:embed="rId4"/>
          <a:stretch>
            <a:fillRect/>
          </a:stretch>
        </p:blipFill>
        <p:spPr>
          <a:xfrm>
            <a:off x="3343029" y="1462319"/>
            <a:ext cx="2604191" cy="4699330"/>
          </a:xfrm>
          <a:prstGeom prst="rect">
            <a:avLst/>
          </a:prstGeom>
        </p:spPr>
      </p:pic>
      <p:pic>
        <p:nvPicPr>
          <p:cNvPr id="13" name="Picture 12">
            <a:extLst>
              <a:ext uri="{FF2B5EF4-FFF2-40B4-BE49-F238E27FC236}">
                <a16:creationId xmlns:a16="http://schemas.microsoft.com/office/drawing/2014/main" id="{F13ACC7E-97BE-0B38-CC5A-B51DBEC682C9}"/>
              </a:ext>
            </a:extLst>
          </p:cNvPr>
          <p:cNvPicPr>
            <a:picLocks noChangeAspect="1"/>
          </p:cNvPicPr>
          <p:nvPr/>
        </p:nvPicPr>
        <p:blipFill>
          <a:blip r:embed="rId5"/>
          <a:stretch>
            <a:fillRect/>
          </a:stretch>
        </p:blipFill>
        <p:spPr>
          <a:xfrm>
            <a:off x="6312650" y="1462318"/>
            <a:ext cx="5210908" cy="742427"/>
          </a:xfrm>
          <a:prstGeom prst="rect">
            <a:avLst/>
          </a:prstGeom>
        </p:spPr>
      </p:pic>
      <p:pic>
        <p:nvPicPr>
          <p:cNvPr id="15" name="Picture 14">
            <a:extLst>
              <a:ext uri="{FF2B5EF4-FFF2-40B4-BE49-F238E27FC236}">
                <a16:creationId xmlns:a16="http://schemas.microsoft.com/office/drawing/2014/main" id="{30238308-7040-0379-2779-5C5E8C9EBE91}"/>
              </a:ext>
            </a:extLst>
          </p:cNvPr>
          <p:cNvPicPr>
            <a:picLocks noChangeAspect="1"/>
          </p:cNvPicPr>
          <p:nvPr/>
        </p:nvPicPr>
        <p:blipFill>
          <a:blip r:embed="rId6"/>
          <a:stretch>
            <a:fillRect/>
          </a:stretch>
        </p:blipFill>
        <p:spPr>
          <a:xfrm>
            <a:off x="6312650" y="2425218"/>
            <a:ext cx="5210907" cy="1134957"/>
          </a:xfrm>
          <a:prstGeom prst="rect">
            <a:avLst/>
          </a:prstGeom>
        </p:spPr>
      </p:pic>
    </p:spTree>
    <p:extLst>
      <p:ext uri="{BB962C8B-B14F-4D97-AF65-F5344CB8AC3E}">
        <p14:creationId xmlns:p14="http://schemas.microsoft.com/office/powerpoint/2010/main" val="878864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C9F3A5D-BD87-467C-AC7B-D69FE262BDFD}"/>
              </a:ext>
            </a:extLst>
          </p:cNvPr>
          <p:cNvSpPr>
            <a:spLocks noGrp="1"/>
          </p:cNvSpPr>
          <p:nvPr>
            <p:ph type="title"/>
          </p:nvPr>
        </p:nvSpPr>
        <p:spPr>
          <a:xfrm>
            <a:off x="190499" y="196339"/>
            <a:ext cx="10806779" cy="1041912"/>
          </a:xfrm>
          <a:prstGeom prst="roundRect">
            <a:avLst/>
          </a:prstGeom>
          <a:blipFill>
            <a:blip r:embed="rId2"/>
            <a:tile tx="0" ty="0" sx="100000" sy="100000" flip="none" algn="tl"/>
          </a:blipFill>
          <a:ln w="38100">
            <a:solidFill>
              <a:schemeClr val="tx1"/>
            </a:solidFill>
          </a:ln>
          <a:scene3d>
            <a:camera prst="orthographicFront"/>
            <a:lightRig rig="threePt" dir="t"/>
          </a:scene3d>
          <a:sp3d>
            <a:bevelT w="165100" prst="coolSlant"/>
          </a:sp3d>
        </p:spPr>
        <p:txBody>
          <a:bodyPr>
            <a:normAutofit/>
          </a:bodyPr>
          <a:lstStyle/>
          <a:p>
            <a:r>
              <a:rPr lang="en-US" sz="6000" b="1" dirty="0"/>
              <a:t>Understanding Data</a:t>
            </a:r>
            <a:endParaRPr lang="en-IN" sz="6000" b="1" dirty="0"/>
          </a:p>
        </p:txBody>
      </p:sp>
      <p:pic>
        <p:nvPicPr>
          <p:cNvPr id="3" name="Picture 2">
            <a:extLst>
              <a:ext uri="{FF2B5EF4-FFF2-40B4-BE49-F238E27FC236}">
                <a16:creationId xmlns:a16="http://schemas.microsoft.com/office/drawing/2014/main" id="{E244B8C3-7BAC-EAF2-C994-FCF5183C8786}"/>
              </a:ext>
            </a:extLst>
          </p:cNvPr>
          <p:cNvPicPr>
            <a:picLocks noChangeAspect="1"/>
          </p:cNvPicPr>
          <p:nvPr/>
        </p:nvPicPr>
        <p:blipFill>
          <a:blip r:embed="rId3"/>
          <a:stretch>
            <a:fillRect/>
          </a:stretch>
        </p:blipFill>
        <p:spPr>
          <a:xfrm>
            <a:off x="545848" y="1431706"/>
            <a:ext cx="10806780" cy="5229955"/>
          </a:xfrm>
          <a:prstGeom prst="rect">
            <a:avLst/>
          </a:prstGeom>
        </p:spPr>
      </p:pic>
    </p:spTree>
    <p:extLst>
      <p:ext uri="{BB962C8B-B14F-4D97-AF65-F5344CB8AC3E}">
        <p14:creationId xmlns:p14="http://schemas.microsoft.com/office/powerpoint/2010/main" val="1535330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C9F3A5D-BD87-467C-AC7B-D69FE262BDFD}"/>
              </a:ext>
            </a:extLst>
          </p:cNvPr>
          <p:cNvSpPr>
            <a:spLocks noGrp="1"/>
          </p:cNvSpPr>
          <p:nvPr>
            <p:ph type="title"/>
          </p:nvPr>
        </p:nvSpPr>
        <p:spPr>
          <a:xfrm>
            <a:off x="190500" y="196339"/>
            <a:ext cx="11868150" cy="1041912"/>
          </a:xfrm>
          <a:prstGeom prst="roundRect">
            <a:avLst/>
          </a:prstGeom>
          <a:blipFill>
            <a:blip r:embed="rId2"/>
            <a:tile tx="0" ty="0" sx="100000" sy="100000" flip="none" algn="tl"/>
          </a:blipFill>
          <a:ln w="38100">
            <a:solidFill>
              <a:schemeClr val="tx1"/>
            </a:solidFill>
          </a:ln>
          <a:scene3d>
            <a:camera prst="orthographicFront"/>
            <a:lightRig rig="threePt" dir="t"/>
          </a:scene3d>
          <a:sp3d>
            <a:bevelT w="165100" prst="coolSlant"/>
          </a:sp3d>
        </p:spPr>
        <p:txBody>
          <a:bodyPr>
            <a:normAutofit fontScale="90000"/>
          </a:bodyPr>
          <a:lstStyle/>
          <a:p>
            <a:r>
              <a:rPr lang="en-US" sz="6000" b="1" dirty="0"/>
              <a:t>Missing &amp; duplicate values</a:t>
            </a:r>
            <a:endParaRPr lang="en-IN" sz="6000" b="1" dirty="0"/>
          </a:p>
        </p:txBody>
      </p:sp>
      <p:sp>
        <p:nvSpPr>
          <p:cNvPr id="10" name="Content Placeholder 2">
            <a:extLst>
              <a:ext uri="{FF2B5EF4-FFF2-40B4-BE49-F238E27FC236}">
                <a16:creationId xmlns:a16="http://schemas.microsoft.com/office/drawing/2014/main" id="{8FE06213-FB80-33EB-704C-A2BC25F7F934}"/>
              </a:ext>
            </a:extLst>
          </p:cNvPr>
          <p:cNvSpPr>
            <a:spLocks noGrp="1"/>
          </p:cNvSpPr>
          <p:nvPr>
            <p:ph idx="1"/>
          </p:nvPr>
        </p:nvSpPr>
        <p:spPr>
          <a:xfrm>
            <a:off x="4046500" y="4902222"/>
            <a:ext cx="7460872" cy="1470442"/>
          </a:xfrm>
        </p:spPr>
        <p:txBody>
          <a:bodyPr vert="horz" lIns="91440" tIns="45720" rIns="91440" bIns="45720" rtlCol="0">
            <a:normAutofit/>
          </a:bodyPr>
          <a:lstStyle/>
          <a:p>
            <a:pPr marL="0" indent="0">
              <a:lnSpc>
                <a:spcPct val="115000"/>
              </a:lnSpc>
              <a:spcBef>
                <a:spcPts val="0"/>
              </a:spcBef>
              <a:buNone/>
            </a:pPr>
            <a:r>
              <a:rPr lang="en-US" sz="2000" dirty="0">
                <a:latin typeface="Verdana" panose="020B0604030504040204" pitchFamily="34" charset="0"/>
                <a:ea typeface="Verdana" panose="020B0604030504040204" pitchFamily="34" charset="0"/>
                <a:cs typeface="Arial" panose="020B0604020202020204" pitchFamily="34" charset="0"/>
              </a:rPr>
              <a:t>Heatmap after dropping the missing values.</a:t>
            </a:r>
          </a:p>
          <a:p>
            <a:pPr marL="0" indent="0">
              <a:lnSpc>
                <a:spcPct val="115000"/>
              </a:lnSpc>
              <a:spcBef>
                <a:spcPts val="0"/>
              </a:spcBef>
              <a:buNone/>
            </a:pPr>
            <a:r>
              <a:rPr lang="en-US" sz="2000" dirty="0">
                <a:latin typeface="Verdana" panose="020B0604030504040204" pitchFamily="34" charset="0"/>
                <a:ea typeface="Verdana" panose="020B0604030504040204" pitchFamily="34" charset="0"/>
                <a:cs typeface="Arial" panose="020B0604020202020204" pitchFamily="34" charset="0"/>
              </a:rPr>
              <a:t>There are no duplicate values</a:t>
            </a:r>
            <a:endParaRPr lang="en-IN" sz="2000" dirty="0">
              <a:latin typeface="Verdana" panose="020B0604030504040204" pitchFamily="34" charset="0"/>
              <a:ea typeface="Verdan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00AA87D-ADF8-E835-C5A2-853EF60BF3D6}"/>
              </a:ext>
            </a:extLst>
          </p:cNvPr>
          <p:cNvPicPr>
            <a:picLocks noChangeAspect="1"/>
          </p:cNvPicPr>
          <p:nvPr/>
        </p:nvPicPr>
        <p:blipFill>
          <a:blip r:embed="rId3"/>
          <a:stretch>
            <a:fillRect/>
          </a:stretch>
        </p:blipFill>
        <p:spPr>
          <a:xfrm>
            <a:off x="575480" y="1495703"/>
            <a:ext cx="3240751" cy="4876961"/>
          </a:xfrm>
          <a:prstGeom prst="rect">
            <a:avLst/>
          </a:prstGeom>
        </p:spPr>
      </p:pic>
      <p:pic>
        <p:nvPicPr>
          <p:cNvPr id="7" name="Picture 6">
            <a:extLst>
              <a:ext uri="{FF2B5EF4-FFF2-40B4-BE49-F238E27FC236}">
                <a16:creationId xmlns:a16="http://schemas.microsoft.com/office/drawing/2014/main" id="{998A6E3A-98DD-7B3F-B1FA-EAE63CEB21AA}"/>
              </a:ext>
            </a:extLst>
          </p:cNvPr>
          <p:cNvPicPr>
            <a:picLocks noChangeAspect="1"/>
          </p:cNvPicPr>
          <p:nvPr/>
        </p:nvPicPr>
        <p:blipFill>
          <a:blip r:embed="rId4"/>
          <a:stretch>
            <a:fillRect/>
          </a:stretch>
        </p:blipFill>
        <p:spPr>
          <a:xfrm>
            <a:off x="8375768" y="1495703"/>
            <a:ext cx="2819794" cy="1952898"/>
          </a:xfrm>
          <a:prstGeom prst="rect">
            <a:avLst/>
          </a:prstGeom>
        </p:spPr>
      </p:pic>
      <p:pic>
        <p:nvPicPr>
          <p:cNvPr id="9" name="Picture 8">
            <a:extLst>
              <a:ext uri="{FF2B5EF4-FFF2-40B4-BE49-F238E27FC236}">
                <a16:creationId xmlns:a16="http://schemas.microsoft.com/office/drawing/2014/main" id="{04C643FC-11B6-95ED-3D70-E19BA8165BA0}"/>
              </a:ext>
            </a:extLst>
          </p:cNvPr>
          <p:cNvPicPr>
            <a:picLocks noChangeAspect="1"/>
          </p:cNvPicPr>
          <p:nvPr/>
        </p:nvPicPr>
        <p:blipFill>
          <a:blip r:embed="rId5"/>
          <a:stretch>
            <a:fillRect/>
          </a:stretch>
        </p:blipFill>
        <p:spPr>
          <a:xfrm>
            <a:off x="4046500" y="1495703"/>
            <a:ext cx="4098999" cy="3375646"/>
          </a:xfrm>
          <a:prstGeom prst="rect">
            <a:avLst/>
          </a:prstGeom>
        </p:spPr>
      </p:pic>
    </p:spTree>
    <p:extLst>
      <p:ext uri="{BB962C8B-B14F-4D97-AF65-F5344CB8AC3E}">
        <p14:creationId xmlns:p14="http://schemas.microsoft.com/office/powerpoint/2010/main" val="3851415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E2B22-5529-447F-08BE-7E32BF002C13}"/>
              </a:ext>
            </a:extLst>
          </p:cNvPr>
          <p:cNvPicPr>
            <a:picLocks noChangeAspect="1"/>
          </p:cNvPicPr>
          <p:nvPr/>
        </p:nvPicPr>
        <p:blipFill>
          <a:blip r:embed="rId2"/>
          <a:stretch>
            <a:fillRect/>
          </a:stretch>
        </p:blipFill>
        <p:spPr>
          <a:xfrm>
            <a:off x="322623" y="1458041"/>
            <a:ext cx="11156614" cy="3792385"/>
          </a:xfrm>
          <a:prstGeom prst="rect">
            <a:avLst/>
          </a:prstGeom>
        </p:spPr>
      </p:pic>
      <p:sp>
        <p:nvSpPr>
          <p:cNvPr id="5" name="Title 1">
            <a:extLst>
              <a:ext uri="{FF2B5EF4-FFF2-40B4-BE49-F238E27FC236}">
                <a16:creationId xmlns:a16="http://schemas.microsoft.com/office/drawing/2014/main" id="{AA6D3AC6-527C-BE10-2EAD-157EED8278B6}"/>
              </a:ext>
            </a:extLst>
          </p:cNvPr>
          <p:cNvSpPr>
            <a:spLocks noGrp="1"/>
          </p:cNvSpPr>
          <p:nvPr>
            <p:ph type="title"/>
          </p:nvPr>
        </p:nvSpPr>
        <p:spPr>
          <a:xfrm>
            <a:off x="190499" y="196339"/>
            <a:ext cx="9053513" cy="774332"/>
          </a:xfrm>
          <a:prstGeom prst="roundRect">
            <a:avLst/>
          </a:prstGeom>
          <a:blipFill>
            <a:blip r:embed="rId3"/>
            <a:tile tx="0" ty="0" sx="100000" sy="100000" flip="none" algn="tl"/>
          </a:blipFill>
          <a:ln w="38100">
            <a:solidFill>
              <a:schemeClr val="tx1"/>
            </a:solidFill>
          </a:ln>
          <a:scene3d>
            <a:camera prst="orthographicFront"/>
            <a:lightRig rig="threePt" dir="t"/>
          </a:scene3d>
          <a:sp3d>
            <a:bevelT w="165100" prst="coolSlant"/>
          </a:sp3d>
        </p:spPr>
        <p:txBody>
          <a:bodyPr>
            <a:normAutofit fontScale="90000"/>
          </a:bodyPr>
          <a:lstStyle/>
          <a:p>
            <a:r>
              <a:rPr lang="en-US" sz="6000" b="1" dirty="0"/>
              <a:t>Outlier Values</a:t>
            </a:r>
            <a:endParaRPr lang="en-IN" sz="6000" b="1" dirty="0"/>
          </a:p>
        </p:txBody>
      </p:sp>
      <p:sp>
        <p:nvSpPr>
          <p:cNvPr id="2" name="TextBox 1">
            <a:extLst>
              <a:ext uri="{FF2B5EF4-FFF2-40B4-BE49-F238E27FC236}">
                <a16:creationId xmlns:a16="http://schemas.microsoft.com/office/drawing/2014/main" id="{7755CED1-F1BE-D86A-664B-43CB1BEBE85F}"/>
              </a:ext>
            </a:extLst>
          </p:cNvPr>
          <p:cNvSpPr txBox="1"/>
          <p:nvPr/>
        </p:nvSpPr>
        <p:spPr>
          <a:xfrm flipH="1">
            <a:off x="988141" y="5737796"/>
            <a:ext cx="10215717" cy="461665"/>
          </a:xfrm>
          <a:prstGeom prst="rect">
            <a:avLst/>
          </a:prstGeom>
          <a:noFill/>
        </p:spPr>
        <p:txBody>
          <a:bodyPr wrap="square" rtlCol="0">
            <a:spAutoFit/>
          </a:bodyPr>
          <a:lstStyle/>
          <a:p>
            <a:r>
              <a:rPr lang="en-US" sz="2400" dirty="0"/>
              <a:t>Outliers were imputed with Median values in each feature</a:t>
            </a:r>
            <a:r>
              <a:rPr lang="en-US" dirty="0"/>
              <a:t>.</a:t>
            </a:r>
          </a:p>
        </p:txBody>
      </p:sp>
    </p:spTree>
    <p:extLst>
      <p:ext uri="{BB962C8B-B14F-4D97-AF65-F5344CB8AC3E}">
        <p14:creationId xmlns:p14="http://schemas.microsoft.com/office/powerpoint/2010/main" val="1165346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D40DB1-65BC-2D52-63F5-7F5B2D4F754F}"/>
              </a:ext>
            </a:extLst>
          </p:cNvPr>
          <p:cNvSpPr>
            <a:spLocks noGrp="1"/>
          </p:cNvSpPr>
          <p:nvPr>
            <p:ph type="title"/>
          </p:nvPr>
        </p:nvSpPr>
        <p:spPr>
          <a:xfrm>
            <a:off x="1833562" y="770122"/>
            <a:ext cx="8524875" cy="774332"/>
          </a:xfrm>
          <a:prstGeom prst="roundRect">
            <a:avLst/>
          </a:prstGeom>
          <a:blipFill>
            <a:blip r:embed="rId2"/>
            <a:tile tx="0" ty="0" sx="100000" sy="100000" flip="none" algn="tl"/>
          </a:blipFill>
          <a:ln w="38100">
            <a:solidFill>
              <a:schemeClr val="tx1"/>
            </a:solidFill>
          </a:ln>
          <a:scene3d>
            <a:camera prst="orthographicFront"/>
            <a:lightRig rig="threePt" dir="t"/>
          </a:scene3d>
          <a:sp3d>
            <a:bevelT w="165100" prst="coolSlant"/>
          </a:sp3d>
        </p:spPr>
        <p:txBody>
          <a:bodyPr>
            <a:normAutofit fontScale="90000"/>
          </a:bodyPr>
          <a:lstStyle/>
          <a:p>
            <a:r>
              <a:rPr lang="en-US" sz="6000" b="1" dirty="0"/>
              <a:t>Visualization</a:t>
            </a:r>
            <a:endParaRPr lang="en-IN" sz="6000" b="1" dirty="0"/>
          </a:p>
        </p:txBody>
      </p:sp>
      <p:sp>
        <p:nvSpPr>
          <p:cNvPr id="12" name="Content Placeholder 2">
            <a:extLst>
              <a:ext uri="{FF2B5EF4-FFF2-40B4-BE49-F238E27FC236}">
                <a16:creationId xmlns:a16="http://schemas.microsoft.com/office/drawing/2014/main" id="{7F6FC19F-2365-BCBD-C4BA-4DB489937355}"/>
              </a:ext>
            </a:extLst>
          </p:cNvPr>
          <p:cNvSpPr>
            <a:spLocks noGrp="1"/>
          </p:cNvSpPr>
          <p:nvPr>
            <p:ph idx="1"/>
          </p:nvPr>
        </p:nvSpPr>
        <p:spPr>
          <a:xfrm>
            <a:off x="543535" y="5614195"/>
            <a:ext cx="10927616" cy="631860"/>
          </a:xfrm>
        </p:spPr>
        <p:txBody>
          <a:bodyPr vert="horz" lIns="91440" tIns="45720" rIns="91440" bIns="45720" rtlCol="0">
            <a:normAutofit/>
          </a:bodyPr>
          <a:lstStyle/>
          <a:p>
            <a:pPr marL="0" indent="0">
              <a:lnSpc>
                <a:spcPct val="115000"/>
              </a:lnSpc>
              <a:spcBef>
                <a:spcPts val="0"/>
              </a:spcBef>
              <a:buNone/>
            </a:pPr>
            <a:r>
              <a:rPr lang="en-US" sz="2000" dirty="0">
                <a:latin typeface="Verdana" panose="020B0604030504040204" pitchFamily="34" charset="0"/>
                <a:ea typeface="Verdana" panose="020B0604030504040204" pitchFamily="34" charset="0"/>
                <a:cs typeface="Arial" panose="020B0604020202020204" pitchFamily="34" charset="0"/>
              </a:rPr>
              <a:t>Almost 15% customer are churned and remaining are not churned</a:t>
            </a:r>
            <a:endParaRPr lang="en-IN" sz="2000" dirty="0">
              <a:latin typeface="Verdana" panose="020B0604030504040204" pitchFamily="34" charset="0"/>
              <a:ea typeface="Verdana" panose="020B060403050404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FDD1F35B-6950-9275-E8F4-2A8DB2034B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632" y="1157288"/>
            <a:ext cx="8507012" cy="4362741"/>
          </a:xfrm>
          <a:prstGeom prst="rect">
            <a:avLst/>
          </a:prstGeom>
        </p:spPr>
      </p:pic>
    </p:spTree>
    <p:extLst>
      <p:ext uri="{BB962C8B-B14F-4D97-AF65-F5344CB8AC3E}">
        <p14:creationId xmlns:p14="http://schemas.microsoft.com/office/powerpoint/2010/main" val="60479036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4022</TotalTime>
  <Words>805</Words>
  <Application>Microsoft Office PowerPoint</Application>
  <PresentationFormat>Widescreen</PresentationFormat>
  <Paragraphs>96</Paragraphs>
  <Slides>32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Gill Sans MT</vt:lpstr>
      <vt:lpstr>Helvetica Neue</vt:lpstr>
      <vt:lpstr>Verdana</vt:lpstr>
      <vt:lpstr>Gallery</vt:lpstr>
      <vt:lpstr>CHURN ANALYSIS</vt:lpstr>
      <vt:lpstr>Given data</vt:lpstr>
      <vt:lpstr>Problem statement</vt:lpstr>
      <vt:lpstr>PROJECT FLOW</vt:lpstr>
      <vt:lpstr>Understanding Data</vt:lpstr>
      <vt:lpstr>Understanding Data</vt:lpstr>
      <vt:lpstr>Missing &amp; duplicate values</vt:lpstr>
      <vt:lpstr>Outlier Values</vt:lpstr>
      <vt:lpstr>Visualization</vt:lpstr>
      <vt:lpstr>Visualization</vt:lpstr>
      <vt:lpstr>Visualization</vt:lpstr>
      <vt:lpstr>Visualization</vt:lpstr>
      <vt:lpstr>Visualization</vt:lpstr>
      <vt:lpstr>Visualization</vt:lpstr>
      <vt:lpstr>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Since the Random Forest Model was Giving Most accurate results, we selected it for the predictive model.</vt:lpstr>
      <vt:lpstr>PowerPoint Presentation</vt:lpstr>
      <vt:lpstr>PowerPoint Presentation</vt:lpstr>
      <vt:lpstr>Model Performance</vt:lpstr>
      <vt:lpstr>Model Deployment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PREDICTION</dc:title>
  <dc:creator>Surya Kanth</dc:creator>
  <cp:lastModifiedBy>Madhu Smita</cp:lastModifiedBy>
  <cp:revision>63</cp:revision>
  <dcterms:created xsi:type="dcterms:W3CDTF">2021-05-20T17:23:01Z</dcterms:created>
  <dcterms:modified xsi:type="dcterms:W3CDTF">2023-04-05T20:35:31Z</dcterms:modified>
</cp:coreProperties>
</file>